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1" r:id="rId3"/>
    <p:sldId id="262" r:id="rId4"/>
    <p:sldId id="263" r:id="rId5"/>
    <p:sldId id="256" r:id="rId6"/>
    <p:sldId id="280" r:id="rId7"/>
    <p:sldId id="276" r:id="rId8"/>
    <p:sldId id="282" r:id="rId9"/>
    <p:sldId id="283" r:id="rId10"/>
    <p:sldId id="26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oustova.petra@outlook.cz" initials="c" lastIdx="1" clrIdx="0">
    <p:extLst>
      <p:ext uri="{19B8F6BF-5375-455C-9EA6-DF929625EA0E}">
        <p15:presenceInfo xmlns:p15="http://schemas.microsoft.com/office/powerpoint/2012/main" userId="043e8847a150c3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DEDED-B3DE-48EB-98C7-C5A62B67B94B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D0AA4-B3B4-46CB-8E66-C32A6271E6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98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53FAC-8C63-4449-8262-D7622B2284F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42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46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376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24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5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119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25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009" tIns="46805" rIns="90009" bIns="46805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61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53FAC-8C63-4449-8262-D7622B2284F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8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01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99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24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6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2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55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6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1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55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70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6B39-DAC1-407C-89D5-00C67A16F301}" type="datetimeFigureOut">
              <a:rPr lang="cs-CZ" smtClean="0"/>
              <a:pPr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BA16-2A1E-45F3-AF95-C490A1A408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opavsko.cz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www.jistsrozumem.cz/" TargetMode="External"/><Relationship Id="rId4" Type="http://schemas.openxmlformats.org/officeDocument/2006/relationships/hyperlink" Target="http://www.trhovnik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s://www.regionalni-znacky.cz/arz/cs/ctvrtletni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85165" y="3300153"/>
            <a:ext cx="6070712" cy="1669010"/>
          </a:xfrm>
        </p:spPr>
        <p:txBody>
          <a:bodyPr>
            <a:normAutofit fontScale="90000"/>
          </a:bodyPr>
          <a:lstStyle/>
          <a:p>
            <a:r>
              <a:rPr lang="cs-CZ" sz="5400" dirty="0" smtClean="0"/>
              <a:t>Na </a:t>
            </a:r>
            <a:r>
              <a:rPr lang="cs-CZ" sz="5400" dirty="0"/>
              <a:t>značky!</a:t>
            </a:r>
            <a:r>
              <a:rPr lang="pl-PL" sz="5400" b="1" dirty="0"/>
              <a:t> </a:t>
            </a:r>
            <a:br>
              <a:rPr lang="pl-PL" sz="5400" b="1" dirty="0"/>
            </a:br>
            <a:r>
              <a:rPr lang="pl-PL" sz="5400" b="1" dirty="0"/>
              <a:t/>
            </a:r>
            <a:br>
              <a:rPr lang="pl-PL" sz="5400" b="1" dirty="0"/>
            </a:br>
            <a:r>
              <a:rPr lang="pl-PL" sz="2200" b="1" dirty="0"/>
              <a:t>22. září 2021</a:t>
            </a:r>
            <a:endParaRPr lang="cs-CZ" sz="2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33" y="1815811"/>
            <a:ext cx="896933" cy="87165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866228" cy="6780268"/>
          </a:xfrm>
          <a:prstGeom prst="rect">
            <a:avLst/>
          </a:prstGeom>
        </p:spPr>
      </p:pic>
      <p:pic>
        <p:nvPicPr>
          <p:cNvPr id="13" name="Obrázek 12" descr="MASopavs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8335" y="5633662"/>
            <a:ext cx="1218596" cy="68441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76931" y="1815811"/>
            <a:ext cx="2392236" cy="10183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3462" y="5633663"/>
            <a:ext cx="1164965" cy="68441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57163" y="5633663"/>
            <a:ext cx="1331363" cy="65369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4421" y="1700563"/>
            <a:ext cx="1096267" cy="1095338"/>
          </a:xfrm>
          <a:prstGeom prst="rect">
            <a:avLst/>
          </a:prstGeom>
        </p:spPr>
      </p:pic>
      <p:pic>
        <p:nvPicPr>
          <p:cNvPr id="10" name="Obrázok 9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96"/>
          <a:stretch/>
        </p:blipFill>
        <p:spPr bwMode="auto">
          <a:xfrm>
            <a:off x="3773978" y="124476"/>
            <a:ext cx="7523018" cy="1272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675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97147" y="4118024"/>
            <a:ext cx="5891380" cy="2405575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pl-PL" sz="5400" dirty="0"/>
              <a:t> </a:t>
            </a:r>
            <a:br>
              <a:rPr lang="pl-PL" sz="5400" dirty="0"/>
            </a:br>
            <a:r>
              <a:rPr lang="pl-PL" sz="5400" dirty="0"/>
              <a:t/>
            </a:r>
            <a:br>
              <a:rPr lang="pl-PL" sz="5400" dirty="0"/>
            </a:br>
            <a:r>
              <a:rPr lang="pl-PL" sz="5400" b="1" dirty="0"/>
              <a:t>Místní akční skupina Opavsko z.s.</a:t>
            </a:r>
            <a:br>
              <a:rPr lang="pl-PL" sz="5400" b="1" dirty="0"/>
            </a:br>
            <a:r>
              <a:rPr lang="pl-PL" sz="3100" b="1" dirty="0"/>
              <a:t>Hradec nad Moravicí</a:t>
            </a:r>
            <a:r>
              <a:rPr lang="pl-PL" sz="5400" b="1" dirty="0"/>
              <a:t/>
            </a:r>
            <a:br>
              <a:rPr lang="pl-PL" sz="5400" b="1" dirty="0"/>
            </a:br>
            <a:r>
              <a:rPr lang="pl-PL" sz="5400" b="1" dirty="0"/>
              <a:t/>
            </a:r>
            <a:br>
              <a:rPr lang="pl-PL" sz="5400" b="1" dirty="0"/>
            </a:br>
            <a:r>
              <a:rPr lang="pl-PL" sz="5400" b="1" dirty="0">
                <a:hlinkClick r:id="rId3"/>
              </a:rPr>
              <a:t>www.masopavsko.cz</a:t>
            </a:r>
            <a:r>
              <a:rPr lang="pl-PL" sz="5400" b="1" dirty="0"/>
              <a:t/>
            </a:r>
            <a:br>
              <a:rPr lang="pl-PL" sz="5400" b="1" dirty="0"/>
            </a:br>
            <a:r>
              <a:rPr lang="pl-PL" sz="5400" b="1" dirty="0"/>
              <a:t/>
            </a:r>
            <a:br>
              <a:rPr lang="pl-PL" sz="5400" b="1" dirty="0"/>
            </a:br>
            <a:r>
              <a:rPr lang="pl-PL" sz="3600" b="1" dirty="0"/>
              <a:t>Petra Chroustová</a:t>
            </a:r>
            <a:br>
              <a:rPr lang="pl-PL" sz="3600" b="1" dirty="0"/>
            </a:br>
            <a:r>
              <a:rPr lang="pl-PL" sz="2200" b="1" dirty="0"/>
              <a:t>petra.chroustova@masopavsko.cz</a:t>
            </a:r>
            <a:endParaRPr lang="cs-CZ" sz="2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4" y="297927"/>
            <a:ext cx="1126523" cy="109477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866228" cy="6780268"/>
          </a:xfrm>
          <a:prstGeom prst="rect">
            <a:avLst/>
          </a:prstGeom>
        </p:spPr>
      </p:pic>
      <p:pic>
        <p:nvPicPr>
          <p:cNvPr id="13" name="Obrázek 12" descr="MASopavsk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31968" y="380235"/>
            <a:ext cx="1656130" cy="9301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2539" y="148142"/>
            <a:ext cx="1395524" cy="13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6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2" name="Picture 22" descr="9-34259-mos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9950" y="29438"/>
            <a:ext cx="3339461" cy="1675134"/>
          </a:xfrm>
          <a:prstGeom prst="rect">
            <a:avLst/>
          </a:prstGeom>
          <a:noFill/>
        </p:spPr>
      </p:pic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1524000" y="-5516"/>
            <a:ext cx="9144000" cy="79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 anchor="ctr">
            <a:spAutoFit/>
          </a:bodyPr>
          <a:lstStyle/>
          <a:p>
            <a:pPr defTabSz="914145"/>
            <a:endParaRPr lang="cs-CZ" sz="914"/>
          </a:p>
          <a:p>
            <a:pPr defTabSz="914145"/>
            <a:endParaRPr lang="cs-CZ" sz="914">
              <a:solidFill>
                <a:schemeClr val="bg1"/>
              </a:solidFill>
            </a:endParaRPr>
          </a:p>
          <a:p>
            <a:pPr defTabSz="914145"/>
            <a:endParaRPr lang="cs-CZ" sz="914"/>
          </a:p>
          <a:p>
            <a:pPr defTabSz="914145"/>
            <a:endParaRPr lang="cs-CZ" sz="914">
              <a:solidFill>
                <a:schemeClr val="bg1"/>
              </a:solidFill>
            </a:endParaRPr>
          </a:p>
          <a:p>
            <a:pPr defTabSz="914145"/>
            <a:endParaRPr lang="cs-CZ" sz="914"/>
          </a:p>
        </p:txBody>
      </p:sp>
      <p:sp>
        <p:nvSpPr>
          <p:cNvPr id="256010" name="Nadpis 15"/>
          <p:cNvSpPr>
            <a:spLocks noGrp="1"/>
          </p:cNvSpPr>
          <p:nvPr>
            <p:ph type="ctrTitle" idx="4294967295"/>
          </p:nvPr>
        </p:nvSpPr>
        <p:spPr>
          <a:xfrm>
            <a:off x="2534324" y="706418"/>
            <a:ext cx="4794215" cy="998154"/>
          </a:xfrm>
        </p:spPr>
        <p:txBody>
          <a:bodyPr vert="horz" lIns="89999" tIns="46799" rIns="89999" bIns="46799" rtlCol="0" anchor="ctr">
            <a:normAutofit/>
          </a:bodyPr>
          <a:lstStyle/>
          <a:p>
            <a:pPr lvl="0" eaLnBrk="1" hangingPunct="1"/>
            <a:r>
              <a:rPr lang="cs-CZ" sz="2531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Co je to „regionální značka“?</a:t>
            </a:r>
            <a:endParaRPr lang="cs-CZ" sz="2531" i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9697" name="Obrázek 1" descr="OS_uzivatel_ba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589" y="218628"/>
            <a:ext cx="1622822" cy="1622822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96980" y="2158275"/>
            <a:ext cx="3567056" cy="398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b="1" dirty="0"/>
              <a:t>„Jen“ nástroj – </a:t>
            </a:r>
            <a:r>
              <a:rPr lang="cs-CZ" sz="2400" dirty="0"/>
              <a:t>podniká každý za sebe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dirty="0"/>
              <a:t>Značka není soutěžní, </a:t>
            </a:r>
            <a:r>
              <a:rPr lang="cs-CZ" sz="2400" b="1" dirty="0"/>
              <a:t>trvalá podpora regionu </a:t>
            </a:r>
            <a:r>
              <a:rPr lang="cs-CZ" sz="2400" dirty="0"/>
              <a:t>v různých souvislostech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b="1" dirty="0"/>
              <a:t>Marketingový nástroj, </a:t>
            </a:r>
            <a:r>
              <a:rPr lang="cs-CZ" sz="2400" dirty="0"/>
              <a:t>společná i individuální propagace a podpora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400" b="1" dirty="0"/>
              <a:t>Spolupráce a síťování</a:t>
            </a:r>
            <a:r>
              <a:rPr lang="cs-CZ" sz="2400" dirty="0"/>
              <a:t> regionálních aktérů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C30B2D-A122-4657-931D-68CBF19EF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713" y="1760614"/>
            <a:ext cx="6998740" cy="50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4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070280" y="168813"/>
            <a:ext cx="6943529" cy="4886032"/>
            <a:chOff x="0" y="0"/>
            <a:chExt cx="4555671" cy="3181441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" y="1069521"/>
              <a:ext cx="1520190" cy="1052830"/>
            </a:xfrm>
            <a:prstGeom prst="rect">
              <a:avLst/>
            </a:prstGeom>
          </p:spPr>
        </p:pic>
        <p:pic>
          <p:nvPicPr>
            <p:cNvPr id="12" name="Obrázek 11" descr="Popis: D:\WORK\PROJEKTY\Venkov má co nabídnout\Fotos k pozvánkám\Košec14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" y="2163536"/>
              <a:ext cx="1520190" cy="101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Obrázek 12" descr="Popis: D:\WORK\PROJEKTY\Venkov má co nabídnout\Fotos k pozvánkám\DSCN3377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757" y="0"/>
              <a:ext cx="1428115" cy="101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Obrázek 13" descr="Popis: D:\WORK\PROJEKTY\Venkov má co nabídnout\Fotos k pozvánkám\DSCN3245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921" y="2163536"/>
              <a:ext cx="1428750" cy="101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Obrázek 14" descr="Popis: D:\WORK\PROJEKTY\Venkov má co nabídnout\Fotos k pozvánkám\DSC_0415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379" y="0"/>
              <a:ext cx="1520190" cy="101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Obrázek 15" descr="Popis: D:\WORK\PROJEKTY\Venkov má co nabídnout\Fotos k pozvánkám\aromalampa 10,11,12, kus 250,-Kč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4"/>
              <a:ext cx="1520190" cy="101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ázek 16" descr="Popis: D:\WORK\PROJEKTY\Venkov má co nabídnout\Fotos k pozvánkám\DSC_0556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593" y="1077686"/>
              <a:ext cx="1436370" cy="1019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79" y="1061357"/>
              <a:ext cx="1080135" cy="1079500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43" y="2163536"/>
              <a:ext cx="1520825" cy="1010285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4839286" cy="6884757"/>
          </a:xfrm>
          <a:prstGeom prst="rect">
            <a:avLst/>
          </a:prstGeom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5688037" y="6242825"/>
            <a:ext cx="6325772" cy="5714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dirty="0">
                <a:solidFill>
                  <a:srgbClr val="C00000"/>
                </a:solidFill>
                <a:latin typeface="+mn-lt"/>
              </a:rPr>
              <a:t>www.regionalni-znacky.cz</a:t>
            </a: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5455549" y="5194154"/>
            <a:ext cx="6325772" cy="5714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i="1" dirty="0">
                <a:solidFill>
                  <a:srgbClr val="C00000"/>
                </a:solidFill>
                <a:latin typeface="+mn-lt"/>
              </a:rPr>
              <a:t>Na křídlech tradic a řemesel</a:t>
            </a:r>
          </a:p>
        </p:txBody>
      </p:sp>
    </p:spTree>
    <p:extLst>
      <p:ext uri="{BB962C8B-B14F-4D97-AF65-F5344CB8AC3E}">
        <p14:creationId xmlns:p14="http://schemas.microsoft.com/office/powerpoint/2010/main" val="363023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ázek 1" descr="OS_uzivatel_ba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71" y="159922"/>
            <a:ext cx="1622822" cy="16228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627940" y="-15705"/>
            <a:ext cx="5063126" cy="652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/>
              <a:t>značka působí již od roku 2013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/>
              <a:t>67 certifikátů (56/3/8)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/>
              <a:t>je reálným marketingovým nástrojem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dirty="0"/>
              <a:t>místní a farmářské trhy</a:t>
            </a:r>
            <a:r>
              <a:rPr lang="cs-CZ" sz="2800" dirty="0"/>
              <a:t> na Opavsku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dirty="0"/>
              <a:t>propojení na cestovní ruch </a:t>
            </a:r>
            <a:r>
              <a:rPr lang="cs-CZ" sz="2800" dirty="0"/>
              <a:t>(informační centra, restaurace a ubytování, služby)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800" b="1" dirty="0"/>
              <a:t>dostala se do povědomí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/>
              <a:t>může být společnou platformou pro spolupráci v regionu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/>
              <a:t>má další potenciál rozvoje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800" b="1" dirty="0"/>
              <a:t>reálné výsledky z průzkumů</a:t>
            </a:r>
          </a:p>
        </p:txBody>
      </p:sp>
      <p:sp>
        <p:nvSpPr>
          <p:cNvPr id="9" name="Nadpis 15"/>
          <p:cNvSpPr txBox="1">
            <a:spLocks/>
          </p:cNvSpPr>
          <p:nvPr/>
        </p:nvSpPr>
        <p:spPr>
          <a:xfrm>
            <a:off x="3759200" y="430438"/>
            <a:ext cx="2438805" cy="998154"/>
          </a:xfrm>
          <a:prstGeom prst="rect">
            <a:avLst/>
          </a:prstGeom>
        </p:spPr>
        <p:txBody>
          <a:bodyPr vert="horz" lIns="89999" tIns="46799" rIns="89999" bIns="4679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531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Současnost:</a:t>
            </a:r>
            <a:endParaRPr lang="cs-CZ" sz="2531" i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871" y="1969317"/>
            <a:ext cx="5745134" cy="43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1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2" y="561975"/>
            <a:ext cx="119538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ázek 1" descr="OS_uzivatel_ba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5169" y="2727418"/>
            <a:ext cx="1403163" cy="1403163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27914" y="5551066"/>
            <a:ext cx="9129486" cy="154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Nabídka – poptávka (burza / internet) </a:t>
            </a:r>
            <a:r>
              <a:rPr lang="cs-CZ" sz="2400" dirty="0">
                <a:hlinkClick r:id="rId4"/>
              </a:rPr>
              <a:t>www.trhovnik.cz</a:t>
            </a:r>
            <a:r>
              <a:rPr lang="cs-CZ" sz="2400" dirty="0"/>
              <a:t> – neujalo 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Kampaň: Jíst s rozumem, </a:t>
            </a:r>
            <a:r>
              <a:rPr lang="cs-CZ" sz="2400" dirty="0">
                <a:hlinkClick r:id="rId5"/>
              </a:rPr>
              <a:t>www.jistsrozumem.cz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169" y="1178616"/>
            <a:ext cx="1126523" cy="109477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04E41B9-82D2-4E8C-843C-9C1937544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308" y="663465"/>
            <a:ext cx="821202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0" name="Nadpis 15"/>
          <p:cNvSpPr>
            <a:spLocks noGrp="1"/>
          </p:cNvSpPr>
          <p:nvPr>
            <p:ph type="ctrTitle" idx="4294967295"/>
          </p:nvPr>
        </p:nvSpPr>
        <p:spPr>
          <a:xfrm>
            <a:off x="327889" y="324576"/>
            <a:ext cx="4026397" cy="998154"/>
          </a:xfrm>
        </p:spPr>
        <p:txBody>
          <a:bodyPr vert="horz" lIns="89999" tIns="46799" rIns="89999" bIns="46799" rtlCol="0" anchor="ctr">
            <a:normAutofit fontScale="90000"/>
          </a:bodyPr>
          <a:lstStyle/>
          <a:p>
            <a:pPr lvl="0" eaLnBrk="1" hangingPunct="1"/>
            <a:r>
              <a:rPr lang="cs-CZ" sz="3200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Co dál jako koordinátoři značky plánujeme:</a:t>
            </a:r>
            <a:endParaRPr lang="cs-CZ" sz="3200" i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9697" name="Obrázek 1" descr="OS_uzivatel_ba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5387" y="4658565"/>
            <a:ext cx="1403163" cy="1403163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6526" y="1927377"/>
            <a:ext cx="9129486" cy="41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Pokračovat v propagaci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Propagace v regionu i mimo region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Zlepšovat kvalitu výrobků a služeb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dirty="0"/>
              <a:t>Zapojit školní jídelny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Místní a farmářské trhy</a:t>
            </a:r>
            <a:r>
              <a:rPr lang="cs-CZ" sz="2400" dirty="0"/>
              <a:t>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Společná organizace obchodu</a:t>
            </a:r>
            <a:br>
              <a:rPr lang="cs-CZ" sz="2400" b="1" dirty="0"/>
            </a:br>
            <a:r>
              <a:rPr lang="cs-CZ" sz="2400" dirty="0"/>
              <a:t>(krátké dodavatelské řetězce)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Propojit výrobce</a:t>
            </a:r>
            <a:br>
              <a:rPr lang="cs-CZ" sz="2400" b="1" dirty="0"/>
            </a:br>
            <a:r>
              <a:rPr lang="cs-CZ" sz="2400" b="1" dirty="0"/>
              <a:t>a poskytovatele služeb – prodejce – zákazníky </a:t>
            </a:r>
            <a:br>
              <a:rPr lang="cs-CZ" sz="2400" b="1" dirty="0"/>
            </a:br>
            <a:r>
              <a:rPr lang="cs-CZ" sz="2400" b="1" dirty="0"/>
              <a:t>(např. Týden Slezské kuchyně)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Hledá se specializovaná </a:t>
            </a:r>
            <a:r>
              <a:rPr lang="cs-CZ" sz="2400" b="1" dirty="0"/>
              <a:t>regionální prodejna </a:t>
            </a:r>
            <a:r>
              <a:rPr lang="cs-CZ" sz="2400" dirty="0"/>
              <a:t>/ síť prodejen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B6CE5D1-1B15-46CC-95DC-D996A7DFD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1798"/>
            <a:ext cx="5162550" cy="34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0" name="Nadpis 15"/>
          <p:cNvSpPr>
            <a:spLocks noGrp="1"/>
          </p:cNvSpPr>
          <p:nvPr>
            <p:ph type="ctrTitle" idx="4294967295"/>
          </p:nvPr>
        </p:nvSpPr>
        <p:spPr>
          <a:xfrm>
            <a:off x="327889" y="324576"/>
            <a:ext cx="4026397" cy="998154"/>
          </a:xfrm>
        </p:spPr>
        <p:txBody>
          <a:bodyPr vert="horz" lIns="89999" tIns="46799" rIns="89999" bIns="46799" rtlCol="0" anchor="ctr">
            <a:normAutofit fontScale="90000"/>
          </a:bodyPr>
          <a:lstStyle/>
          <a:p>
            <a:pPr lvl="0" eaLnBrk="1" hangingPunct="1"/>
            <a:r>
              <a:rPr lang="cs-CZ" sz="3200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Co se koordinátorům povedlo nebo nepovedlo:</a:t>
            </a:r>
            <a:endParaRPr lang="cs-CZ" sz="3200" i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9697" name="Obrázek 1" descr="OS_uzivatel_ba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5387" y="4658565"/>
            <a:ext cx="1403163" cy="1403163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6526" y="1927377"/>
            <a:ext cx="9129486" cy="41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dirty="0"/>
              <a:t>Pravidelné setkávání pracovních </a:t>
            </a:r>
          </a:p>
          <a:p>
            <a:pPr lvl="0"/>
            <a:r>
              <a:rPr lang="cs-CZ" sz="2400" dirty="0"/>
              <a:t>skupin on-line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Školení </a:t>
            </a:r>
            <a:r>
              <a:rPr lang="cs-CZ" sz="2400" dirty="0" err="1"/>
              <a:t>fb</a:t>
            </a:r>
            <a:r>
              <a:rPr lang="cs-CZ" sz="2400" dirty="0"/>
              <a:t>, další sociální sítě, fotografie,</a:t>
            </a:r>
          </a:p>
          <a:p>
            <a:r>
              <a:rPr lang="cs-CZ" sz="2400" dirty="0"/>
              <a:t> centrála, koordinátoři, držitelé značek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 err="1"/>
              <a:t>HraVýlety</a:t>
            </a:r>
            <a:endParaRPr lang="cs-CZ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dirty="0"/>
              <a:t>Turistické vizitky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PORTA APERTA den otevřených farem,</a:t>
            </a:r>
          </a:p>
          <a:p>
            <a:pPr lvl="0"/>
            <a:r>
              <a:rPr lang="cs-CZ" sz="2400" b="1" dirty="0"/>
              <a:t> dílen a výroben – 25.9.2021</a:t>
            </a:r>
            <a:endParaRPr lang="cs-CZ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cs-CZ" sz="2400" dirty="0"/>
              <a:t>Propagační online čtvrtletník ARZ - </a:t>
            </a:r>
            <a:r>
              <a:rPr lang="cs-CZ" sz="2400" dirty="0">
                <a:hlinkClick r:id="rId4"/>
              </a:rPr>
              <a:t>https://www.regionalni-znacky.cz/arz/cs/ctvrtletnik/</a:t>
            </a:r>
            <a:endParaRPr lang="cs-CZ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17E304-E948-4D42-9E76-D39FD343A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024" y="530993"/>
            <a:ext cx="5724525" cy="38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6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0" name="Nadpis 15"/>
          <p:cNvSpPr>
            <a:spLocks noGrp="1"/>
          </p:cNvSpPr>
          <p:nvPr>
            <p:ph type="ctrTitle" idx="4294967295"/>
          </p:nvPr>
        </p:nvSpPr>
        <p:spPr>
          <a:xfrm>
            <a:off x="590021" y="448401"/>
            <a:ext cx="5086879" cy="1066074"/>
          </a:xfrm>
        </p:spPr>
        <p:txBody>
          <a:bodyPr vert="horz" lIns="89999" tIns="46799" rIns="89999" bIns="46799" rtlCol="0" anchor="ctr">
            <a:normAutofit fontScale="90000"/>
          </a:bodyPr>
          <a:lstStyle/>
          <a:p>
            <a:pPr lvl="0" eaLnBrk="1" hangingPunct="1"/>
            <a:r>
              <a:rPr lang="cs-CZ" sz="3200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PORTA APERTA</a:t>
            </a:r>
            <a:br>
              <a:rPr lang="cs-CZ" sz="3200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cs-CZ" sz="3200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den otevřených dveří</a:t>
            </a:r>
            <a:br>
              <a:rPr lang="cs-CZ" sz="3200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cs-CZ" sz="3200" b="1" i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farem, dílen a výroben</a:t>
            </a:r>
            <a:endParaRPr lang="cs-CZ" sz="3200" i="1" dirty="0">
              <a:solidFill>
                <a:srgbClr val="C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90021" y="1883346"/>
            <a:ext cx="4494074" cy="477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Zažijte řemesla jinak… 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První celostátní den otevřených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dílen, farem a výroben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cs-CZ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Přihlášeno na 80 producentů v celé republice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jedinečná možnost poznat, kde a jak vznikají kvalitní certifikované produkty.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Možnost setkat se s tvůrci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mno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ha místech dílny a možnost vyzkoušet si výrobu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řadě míst budou připravené i ochutnávky či doprovodné programy pro děti i dospělé.  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4CCEA5-150B-49A2-9663-BAA7424F5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69" y="0"/>
            <a:ext cx="485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08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352</Words>
  <Application>Microsoft Office PowerPoint</Application>
  <PresentationFormat>Širokouhlá</PresentationFormat>
  <Paragraphs>54</Paragraphs>
  <Slides>10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Motiv Office</vt:lpstr>
      <vt:lpstr>Na značky!   22. září 2021</vt:lpstr>
      <vt:lpstr>Co je to „regionální značka“?</vt:lpstr>
      <vt:lpstr>Prezentácia programu PowerPoint</vt:lpstr>
      <vt:lpstr>Prezentácia programu PowerPoint</vt:lpstr>
      <vt:lpstr>Prezentácia programu PowerPoint</vt:lpstr>
      <vt:lpstr>Prezentácia programu PowerPoint</vt:lpstr>
      <vt:lpstr>Co dál jako koordinátoři značky plánujeme:</vt:lpstr>
      <vt:lpstr>Co se koordinátorům povedlo nebo nepovedlo:</vt:lpstr>
      <vt:lpstr>PORTA APERTA den otevřených dveří farem, dílen a výroben</vt:lpstr>
      <vt:lpstr>     Místní akční skupina Opavsko z.s. Hradec nad Moravicí  www.masopavsko.cz  Petra Chroustová petra.chroustova@masopavsko.cz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Zavedena značka „OPAVSKÉ SLEZSKO regionální produkt®“</dc:title>
  <dc:creator>Petr Chroust</dc:creator>
  <cp:lastModifiedBy>Chudíková Jana</cp:lastModifiedBy>
  <cp:revision>47</cp:revision>
  <dcterms:created xsi:type="dcterms:W3CDTF">2017-02-22T14:56:11Z</dcterms:created>
  <dcterms:modified xsi:type="dcterms:W3CDTF">2021-09-21T07:30:35Z</dcterms:modified>
</cp:coreProperties>
</file>