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8" r:id="rId2"/>
    <p:sldId id="275" r:id="rId3"/>
    <p:sldId id="290" r:id="rId4"/>
    <p:sldId id="291" r:id="rId5"/>
    <p:sldId id="292" r:id="rId6"/>
    <p:sldId id="293" r:id="rId7"/>
    <p:sldId id="276" r:id="rId8"/>
    <p:sldId id="287" r:id="rId9"/>
    <p:sldId id="272" r:id="rId10"/>
    <p:sldId id="297" r:id="rId11"/>
    <p:sldId id="294" r:id="rId12"/>
    <p:sldId id="299" r:id="rId13"/>
    <p:sldId id="283" r:id="rId14"/>
    <p:sldId id="296" r:id="rId15"/>
    <p:sldId id="300" r:id="rId16"/>
    <p:sldId id="304" r:id="rId17"/>
    <p:sldId id="301" r:id="rId18"/>
    <p:sldId id="302" r:id="rId19"/>
    <p:sldId id="303" r:id="rId20"/>
    <p:sldId id="305" r:id="rId21"/>
    <p:sldId id="270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538E"/>
    <a:srgbClr val="FAAFA2"/>
    <a:srgbClr val="D9282A"/>
    <a:srgbClr val="408FCB"/>
    <a:srgbClr val="6DACDD"/>
    <a:srgbClr val="F5F8FC"/>
    <a:srgbClr val="A9ABAE"/>
    <a:srgbClr val="62A982"/>
    <a:srgbClr val="63A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1"/>
    <p:restoredTop sz="94690"/>
  </p:normalViewPr>
  <p:slideViewPr>
    <p:cSldViewPr snapToGrid="0" snapToObjects="1">
      <p:cViewPr varScale="1">
        <p:scale>
          <a:sx n="133" d="100"/>
          <a:sy n="133" d="100"/>
        </p:scale>
        <p:origin x="12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3931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5606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6687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5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0820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5665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7040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6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9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225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531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1503C-EFFF-DD42-9449-18E6F263CD6D}" type="datetimeFigureOut">
              <a:rPr lang="cs-CZ" smtClean="0"/>
              <a:t>22.09.2021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DC8B1-8093-C74E-963F-A4F10D717B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417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png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g"/><Relationship Id="rId9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1E11DCA1-CC29-1346-88B4-EFA82B8E8200}"/>
              </a:ext>
            </a:extLst>
          </p:cNvPr>
          <p:cNvSpPr txBox="1"/>
          <p:nvPr/>
        </p:nvSpPr>
        <p:spPr>
          <a:xfrm>
            <a:off x="3811630" y="4212994"/>
            <a:ext cx="2124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+mj-lt"/>
                <a:cs typeface="Effra" panose="020B0603020203020204" pitchFamily="34" charset="0"/>
              </a:rPr>
              <a:t>Vendula Šimečková</a:t>
            </a:r>
            <a:endParaRPr lang="cs-CZ" dirty="0">
              <a:solidFill>
                <a:schemeClr val="bg1"/>
              </a:solidFill>
              <a:latin typeface="+mj-lt"/>
              <a:cs typeface="Effra" panose="020B0603020203020204" pitchFamily="34" charset="0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8DA77BEE-B817-E94D-86E6-38C91456F219}"/>
              </a:ext>
            </a:extLst>
          </p:cNvPr>
          <p:cNvSpPr/>
          <p:nvPr/>
        </p:nvSpPr>
        <p:spPr>
          <a:xfrm>
            <a:off x="7078478" y="4161325"/>
            <a:ext cx="15633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dirty="0" smtClean="0">
                <a:solidFill>
                  <a:schemeClr val="bg1"/>
                </a:solidFill>
                <a:latin typeface="Input Mono Narrow Light" panose="02000509020000090004" pitchFamily="49" charset="0"/>
                <a:cs typeface="Effra" panose="020B0603020203020204" pitchFamily="34" charset="0"/>
              </a:rPr>
              <a:t>22.09.2021</a:t>
            </a:r>
          </a:p>
          <a:p>
            <a:pPr algn="r"/>
            <a:endParaRPr lang="cs-CZ" dirty="0">
              <a:solidFill>
                <a:schemeClr val="bg1"/>
              </a:solidFill>
              <a:latin typeface="Input Mono Narrow Light" panose="02000509020000090004" pitchFamily="49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7079937-CED1-4340-B849-AAC5E7C00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53" y="4302732"/>
            <a:ext cx="2051285" cy="363519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62C0BF47-1247-774B-835D-F518DF4C3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064" y="1496091"/>
            <a:ext cx="2658088" cy="236080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E2F7B6D9-AB0A-C343-BB0F-FBB1DA177338}"/>
              </a:ext>
            </a:extLst>
          </p:cNvPr>
          <p:cNvSpPr txBox="1"/>
          <p:nvPr/>
        </p:nvSpPr>
        <p:spPr>
          <a:xfrm>
            <a:off x="1495216" y="2212587"/>
            <a:ext cx="5947473" cy="663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713" dirty="0">
                <a:solidFill>
                  <a:schemeClr val="bg1"/>
                </a:solidFill>
                <a:latin typeface="Input Mono Narrow Black" panose="02000609030000090004" pitchFamily="49" charset="0"/>
                <a:cs typeface="Effra" panose="020B0603020203020204" pitchFamily="34" charset="0"/>
              </a:rPr>
              <a:t>TECHNOTRASA</a:t>
            </a:r>
          </a:p>
        </p:txBody>
      </p:sp>
      <p:pic>
        <p:nvPicPr>
          <p:cNvPr id="7" name="Obrázok 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96"/>
          <a:stretch/>
        </p:blipFill>
        <p:spPr bwMode="auto">
          <a:xfrm>
            <a:off x="1861687" y="291489"/>
            <a:ext cx="5326842" cy="79371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8637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313633" y="375297"/>
            <a:ext cx="6066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100" b="1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Partnerství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D1D7F3-0944-4386-92DF-3FB5F2782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698" y="1020572"/>
            <a:ext cx="4892098" cy="3459279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158E42F5-9FAB-4513-AC19-2A9542D44B29}"/>
              </a:ext>
            </a:extLst>
          </p:cNvPr>
          <p:cNvSpPr txBox="1"/>
          <p:nvPr/>
        </p:nvSpPr>
        <p:spPr>
          <a:xfrm>
            <a:off x="306542" y="1029963"/>
            <a:ext cx="7818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200" b="1" cap="all" dirty="0" smtClean="0"/>
              <a:t>31 </a:t>
            </a:r>
            <a:r>
              <a:rPr lang="cs-CZ" sz="1200" b="1" cap="all" dirty="0"/>
              <a:t>PARTNERŮ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AFFA9431-682F-454E-BD3D-70499F952BB9}"/>
              </a:ext>
            </a:extLst>
          </p:cNvPr>
          <p:cNvSpPr/>
          <p:nvPr/>
        </p:nvSpPr>
        <p:spPr>
          <a:xfrm>
            <a:off x="306542" y="1394717"/>
            <a:ext cx="98510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34 AKTIVIT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A60BDE37-A20E-4191-9CF7-BA8A9C4F3CD7}"/>
              </a:ext>
            </a:extLst>
          </p:cNvPr>
          <p:cNvSpPr/>
          <p:nvPr/>
        </p:nvSpPr>
        <p:spPr>
          <a:xfrm>
            <a:off x="338138" y="2200785"/>
            <a:ext cx="1131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SMLOUVY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E86A5ED-FB7C-443B-A5C1-66392E31EF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35" t="20864" r="26482" b="21091"/>
          <a:stretch/>
        </p:blipFill>
        <p:spPr>
          <a:xfrm>
            <a:off x="1991833" y="1020572"/>
            <a:ext cx="2071866" cy="694357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51239489-4FC9-42BA-9416-212F36DB8324}"/>
              </a:ext>
            </a:extLst>
          </p:cNvPr>
          <p:cNvSpPr/>
          <p:nvPr/>
        </p:nvSpPr>
        <p:spPr>
          <a:xfrm>
            <a:off x="327807" y="1802762"/>
            <a:ext cx="99099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CERTIFIKAČNÍ KOMISE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812F6FFC-436B-415C-BE2D-4B1B1CA9EE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43" t="3446" r="4243" b="3531"/>
          <a:stretch/>
        </p:blipFill>
        <p:spPr>
          <a:xfrm>
            <a:off x="1991833" y="1649709"/>
            <a:ext cx="2071865" cy="2891886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8BB358CB-05E0-47C3-A14D-D0AAF388A493}"/>
              </a:ext>
            </a:extLst>
          </p:cNvPr>
          <p:cNvSpPr/>
          <p:nvPr/>
        </p:nvSpPr>
        <p:spPr>
          <a:xfrm>
            <a:off x="327807" y="2578915"/>
            <a:ext cx="1564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u="sng" cap="all" dirty="0" err="1"/>
              <a:t>Vz</a:t>
            </a:r>
            <a:r>
              <a:rPr lang="cs-CZ" sz="1200" b="1" u="sng" cap="all" dirty="0"/>
              <a:t>. doporučování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B9AB5C46-3A6C-48FC-BE35-8496D1CB2803}"/>
              </a:ext>
            </a:extLst>
          </p:cNvPr>
          <p:cNvSpPr/>
          <p:nvPr/>
        </p:nvSpPr>
        <p:spPr>
          <a:xfrm>
            <a:off x="2176512" y="414668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(KVALITA </a:t>
            </a:r>
            <a:r>
              <a:rPr lang="en-GB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&gt; KVANTITA</a:t>
            </a:r>
            <a:r>
              <a:rPr lang="cs-CZ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)</a:t>
            </a:r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CC8414F8-EC5F-49BC-8FE0-25B73CC9A581}"/>
              </a:ext>
            </a:extLst>
          </p:cNvPr>
          <p:cNvSpPr/>
          <p:nvPr/>
        </p:nvSpPr>
        <p:spPr>
          <a:xfrm>
            <a:off x="338138" y="2993379"/>
            <a:ext cx="1359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prodej</a:t>
            </a:r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6BAA7D0C-5073-42DD-A97E-F30EEE60F556}"/>
              </a:ext>
            </a:extLst>
          </p:cNvPr>
          <p:cNvSpPr/>
          <p:nvPr/>
        </p:nvSpPr>
        <p:spPr>
          <a:xfrm>
            <a:off x="338138" y="3405534"/>
            <a:ext cx="1359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SDÍLENÍ DAT </a:t>
            </a: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718CA340-AB99-47A6-8F4F-BAB7FBFDA944}"/>
              </a:ext>
            </a:extLst>
          </p:cNvPr>
          <p:cNvSpPr/>
          <p:nvPr/>
        </p:nvSpPr>
        <p:spPr>
          <a:xfrm>
            <a:off x="328682" y="3866901"/>
            <a:ext cx="1359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 err="1"/>
              <a:t>Jedn</a:t>
            </a:r>
            <a:r>
              <a:rPr lang="cs-CZ" sz="1200" b="1" cap="all" dirty="0"/>
              <a:t>. Viz. styl</a:t>
            </a: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F2F9140E-B67B-4DD6-85FB-F88D661EEFED}"/>
              </a:ext>
            </a:extLst>
          </p:cNvPr>
          <p:cNvSpPr/>
          <p:nvPr/>
        </p:nvSpPr>
        <p:spPr>
          <a:xfrm>
            <a:off x="306541" y="4284879"/>
            <a:ext cx="1685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200" b="1" cap="all" dirty="0"/>
              <a:t>Setkání, komunikace</a:t>
            </a:r>
          </a:p>
        </p:txBody>
      </p:sp>
    </p:spTree>
    <p:extLst>
      <p:ext uri="{BB962C8B-B14F-4D97-AF65-F5344CB8AC3E}">
        <p14:creationId xmlns:p14="http://schemas.microsoft.com/office/powerpoint/2010/main" val="617593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véPole 13">
            <a:extLst>
              <a:ext uri="{FF2B5EF4-FFF2-40B4-BE49-F238E27FC236}">
                <a16:creationId xmlns:a16="http://schemas.microsoft.com/office/drawing/2014/main" id="{9E56DA0D-CC02-9741-990B-77F18BA756BD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MARKETING A MĚŘENÍ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E957B23D-09D6-6740-B766-2BAD5829A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graphicFrame>
        <p:nvGraphicFramePr>
          <p:cNvPr id="10" name="Objekt 9">
            <a:extLst>
              <a:ext uri="{FF2B5EF4-FFF2-40B4-BE49-F238E27FC236}">
                <a16:creationId xmlns:a16="http://schemas.microsoft.com/office/drawing/2014/main" id="{5A737179-DFAF-A14E-9659-EABC9FFCB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435847"/>
              </p:ext>
            </p:extLst>
          </p:nvPr>
        </p:nvGraphicFramePr>
        <p:xfrm>
          <a:off x="725509" y="1308064"/>
          <a:ext cx="3783551" cy="2187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Image" r:id="rId4" imgW="30666600" imgH="17777520" progId="Photoshop.Image.18">
                  <p:embed/>
                </p:oleObj>
              </mc:Choice>
              <mc:Fallback>
                <p:oleObj name="Image" r:id="rId4" imgW="30666600" imgH="17777520" progId="Photoshop.Image.18">
                  <p:embed/>
                  <p:pic>
                    <p:nvPicPr>
                      <p:cNvPr id="7" name="Objekt 6">
                        <a:extLst>
                          <a:ext uri="{FF2B5EF4-FFF2-40B4-BE49-F238E27FC236}">
                            <a16:creationId xmlns:a16="http://schemas.microsoft.com/office/drawing/2014/main" id="{5A127351-8867-4CA4-A7C6-B6F6BB064C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5509" y="1308064"/>
                        <a:ext cx="3783551" cy="2187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kt 17">
            <a:extLst>
              <a:ext uri="{FF2B5EF4-FFF2-40B4-BE49-F238E27FC236}">
                <a16:creationId xmlns:a16="http://schemas.microsoft.com/office/drawing/2014/main" id="{E2A3F362-7710-B044-AD9D-3F2ADCA7E4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326363"/>
              </p:ext>
            </p:extLst>
          </p:nvPr>
        </p:nvGraphicFramePr>
        <p:xfrm>
          <a:off x="5039394" y="1308064"/>
          <a:ext cx="3075220" cy="223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Image" r:id="rId6" imgW="6984000" imgH="5079240" progId="Photoshop.Image.18">
                  <p:embed/>
                </p:oleObj>
              </mc:Choice>
              <mc:Fallback>
                <p:oleObj name="Image" r:id="rId6" imgW="6984000" imgH="5079240" progId="Photoshop.Image.18">
                  <p:embed/>
                  <p:pic>
                    <p:nvPicPr>
                      <p:cNvPr id="9" name="Objekt 8">
                        <a:extLst>
                          <a:ext uri="{FF2B5EF4-FFF2-40B4-BE49-F238E27FC236}">
                            <a16:creationId xmlns:a16="http://schemas.microsoft.com/office/drawing/2014/main" id="{9FAF6A04-EA69-4AF5-86FC-B414945BBB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39394" y="1308064"/>
                        <a:ext cx="3075220" cy="2237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406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véPole 12">
            <a:extLst>
              <a:ext uri="{FF2B5EF4-FFF2-40B4-BE49-F238E27FC236}">
                <a16:creationId xmlns:a16="http://schemas.microsoft.com/office/drawing/2014/main" id="{AEE4773A-26CC-4897-9E76-7EAC3ED41D36}"/>
              </a:ext>
            </a:extLst>
          </p:cNvPr>
          <p:cNvSpPr txBox="1"/>
          <p:nvPr/>
        </p:nvSpPr>
        <p:spPr>
          <a:xfrm>
            <a:off x="3415161" y="1829269"/>
            <a:ext cx="2730526" cy="877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 err="1">
                <a:solidFill>
                  <a:srgbClr val="FF0000"/>
                </a:solidFill>
                <a:latin typeface="Input Mono Narrow Medium" panose="02000609030000090004" pitchFamily="49" charset="0"/>
              </a:rPr>
              <a:t>www.technotrasa.cz</a:t>
            </a:r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 </a:t>
            </a:r>
            <a:endParaRPr lang="cs-CZ" sz="1100" b="1" dirty="0">
              <a:solidFill>
                <a:srgbClr val="FF0000"/>
              </a:solidFill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koncentrace nabídky aktivit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možnost rezervace aktivit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kalendář akcí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příběhy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4D76291C-AF4D-4929-B795-18162D32394A}"/>
              </a:ext>
            </a:extLst>
          </p:cNvPr>
          <p:cNvSpPr txBox="1"/>
          <p:nvPr/>
        </p:nvSpPr>
        <p:spPr>
          <a:xfrm>
            <a:off x="575530" y="3315283"/>
            <a:ext cx="2542833" cy="5693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FB Severní Morava a Slezsko</a:t>
            </a:r>
            <a:r>
              <a:rPr lang="cs-CZ" sz="1100" b="1" dirty="0">
                <a:latin typeface="Input Mono Narrow Light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bannery, placené příspěvky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latin typeface="Input Mono Narrow Light"/>
              </a:rPr>
              <a:t>hashtag</a:t>
            </a:r>
            <a:r>
              <a:rPr lang="cs-CZ" sz="1000" dirty="0">
                <a:latin typeface="Input Mono Narrow Light"/>
              </a:rPr>
              <a:t> kanál #</a:t>
            </a:r>
            <a:r>
              <a:rPr lang="cs-CZ" sz="1000" dirty="0" err="1">
                <a:latin typeface="Input Mono Narrow Light"/>
              </a:rPr>
              <a:t>technotrasa</a:t>
            </a:r>
            <a:r>
              <a:rPr lang="cs-CZ" sz="1000" dirty="0">
                <a:latin typeface="Input Mono Narrow Light"/>
              </a:rPr>
              <a:t> 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FADDF65-4633-4E03-A514-279D2C6492CD}"/>
              </a:ext>
            </a:extLst>
          </p:cNvPr>
          <p:cNvSpPr txBox="1"/>
          <p:nvPr/>
        </p:nvSpPr>
        <p:spPr>
          <a:xfrm>
            <a:off x="3180327" y="826711"/>
            <a:ext cx="2978806" cy="723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PRINTY </a:t>
            </a:r>
          </a:p>
          <a:p>
            <a:r>
              <a:rPr lang="cs-CZ" sz="1000" dirty="0">
                <a:latin typeface="Input Mono Narrow Light"/>
              </a:rPr>
              <a:t>- články v novinách a časopisech (Blesk, </a:t>
            </a:r>
            <a:r>
              <a:rPr lang="cs-CZ" sz="1000" dirty="0" err="1">
                <a:latin typeface="Input Mono Narrow Light"/>
              </a:rPr>
              <a:t>Mafra</a:t>
            </a:r>
            <a:r>
              <a:rPr lang="cs-CZ" sz="1000" dirty="0">
                <a:latin typeface="Input Mono Narrow Light"/>
              </a:rPr>
              <a:t>, …)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trhací mapy, skládací mapy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Turistické noviny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4AB6D64A-A9AE-4F26-8F2B-901D0B5CC3D6}"/>
              </a:ext>
            </a:extLst>
          </p:cNvPr>
          <p:cNvSpPr txBox="1"/>
          <p:nvPr/>
        </p:nvSpPr>
        <p:spPr>
          <a:xfrm>
            <a:off x="6383602" y="3653411"/>
            <a:ext cx="485045" cy="261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TIC</a:t>
            </a:r>
            <a:endParaRPr lang="cs-CZ" sz="1100" b="1" dirty="0">
              <a:latin typeface="Input Mono Narrow Light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53C06142-8DFB-4AFE-AC6D-CAB52BD47AE2}"/>
              </a:ext>
            </a:extLst>
          </p:cNvPr>
          <p:cNvSpPr txBox="1"/>
          <p:nvPr/>
        </p:nvSpPr>
        <p:spPr>
          <a:xfrm>
            <a:off x="828292" y="1364822"/>
            <a:ext cx="1971423" cy="11849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SUVENÝRY</a:t>
            </a:r>
            <a:endParaRPr lang="cs-CZ" sz="1100" b="1" dirty="0"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magnetky otvírák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plech. hrníčky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latin typeface="Input Mono Narrow Light"/>
              </a:rPr>
              <a:t>tetovačky</a:t>
            </a:r>
            <a:endParaRPr lang="cs-CZ" sz="1000" dirty="0"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plátěné tašky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gastro: cukříky, </a:t>
            </a:r>
            <a:r>
              <a:rPr lang="cs-CZ" sz="1000" dirty="0" err="1">
                <a:latin typeface="Input Mono Narrow Light"/>
              </a:rPr>
              <a:t>lotusky</a:t>
            </a:r>
            <a:r>
              <a:rPr lang="cs-CZ" sz="1000" dirty="0">
                <a:latin typeface="Input Mono Narrow Light"/>
              </a:rPr>
              <a:t>, ubrousky</a:t>
            </a:r>
          </a:p>
        </p:txBody>
      </p:sp>
      <p:cxnSp>
        <p:nvCxnSpPr>
          <p:cNvPr id="20" name="Přímá spojnice se šipkou 19">
            <a:extLst>
              <a:ext uri="{FF2B5EF4-FFF2-40B4-BE49-F238E27FC236}">
                <a16:creationId xmlns:a16="http://schemas.microsoft.com/office/drawing/2014/main" id="{44DAAE61-7E26-4696-81EF-B783703906E0}"/>
              </a:ext>
            </a:extLst>
          </p:cNvPr>
          <p:cNvCxnSpPr>
            <a:cxnSpLocks/>
          </p:cNvCxnSpPr>
          <p:nvPr/>
        </p:nvCxnSpPr>
        <p:spPr>
          <a:xfrm flipV="1">
            <a:off x="2275353" y="2610728"/>
            <a:ext cx="1026214" cy="57186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5E653E5C-48A9-41DC-A9C3-1949888C7B49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4659884" y="1549986"/>
            <a:ext cx="9846" cy="2137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C1775858-4A0F-4848-904B-847EAB3A0721}"/>
              </a:ext>
            </a:extLst>
          </p:cNvPr>
          <p:cNvCxnSpPr>
            <a:cxnSpLocks/>
          </p:cNvCxnSpPr>
          <p:nvPr/>
        </p:nvCxnSpPr>
        <p:spPr>
          <a:xfrm>
            <a:off x="5586153" y="2865056"/>
            <a:ext cx="1039971" cy="73420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4D01F307-3220-413B-9CAD-5C468F126D2E}"/>
              </a:ext>
            </a:extLst>
          </p:cNvPr>
          <p:cNvSpPr txBox="1"/>
          <p:nvPr/>
        </p:nvSpPr>
        <p:spPr>
          <a:xfrm>
            <a:off x="3491320" y="3182594"/>
            <a:ext cx="2414761" cy="877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PARTNEŘI </a:t>
            </a:r>
            <a:endParaRPr lang="cs-CZ" sz="1100" b="1" dirty="0"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vzájemný marketing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možnost </a:t>
            </a:r>
            <a:r>
              <a:rPr lang="cs-CZ" sz="1000" dirty="0" err="1">
                <a:latin typeface="Input Mono Narrow Light"/>
              </a:rPr>
              <a:t>prez</a:t>
            </a:r>
            <a:r>
              <a:rPr lang="cs-CZ" sz="1000" dirty="0">
                <a:latin typeface="Input Mono Narrow Light"/>
              </a:rPr>
              <a:t>. během akcí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distribuce (suvenýry, mot. program) </a:t>
            </a:r>
          </a:p>
        </p:txBody>
      </p:sp>
      <p:cxnSp>
        <p:nvCxnSpPr>
          <p:cNvPr id="26" name="Přímá spojnice se šipkou 25">
            <a:extLst>
              <a:ext uri="{FF2B5EF4-FFF2-40B4-BE49-F238E27FC236}">
                <a16:creationId xmlns:a16="http://schemas.microsoft.com/office/drawing/2014/main" id="{771FBA61-47AB-431F-BF2B-0C1A04E0B89A}"/>
              </a:ext>
            </a:extLst>
          </p:cNvPr>
          <p:cNvCxnSpPr>
            <a:cxnSpLocks/>
          </p:cNvCxnSpPr>
          <p:nvPr/>
        </p:nvCxnSpPr>
        <p:spPr>
          <a:xfrm>
            <a:off x="4641833" y="2846006"/>
            <a:ext cx="0" cy="283673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>
            <a:extLst>
              <a:ext uri="{FF2B5EF4-FFF2-40B4-BE49-F238E27FC236}">
                <a16:creationId xmlns:a16="http://schemas.microsoft.com/office/drawing/2014/main" id="{D7D452DB-7DC3-4EA0-9835-264EA99F34DA}"/>
              </a:ext>
            </a:extLst>
          </p:cNvPr>
          <p:cNvCxnSpPr>
            <a:cxnSpLocks/>
          </p:cNvCxnSpPr>
          <p:nvPr/>
        </p:nvCxnSpPr>
        <p:spPr>
          <a:xfrm>
            <a:off x="2938182" y="2171704"/>
            <a:ext cx="353145" cy="1361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se šipkou 27">
            <a:extLst>
              <a:ext uri="{FF2B5EF4-FFF2-40B4-BE49-F238E27FC236}">
                <a16:creationId xmlns:a16="http://schemas.microsoft.com/office/drawing/2014/main" id="{56DEA1AE-D0AF-4D51-9EDB-A550A201C44A}"/>
              </a:ext>
            </a:extLst>
          </p:cNvPr>
          <p:cNvCxnSpPr>
            <a:cxnSpLocks/>
          </p:cNvCxnSpPr>
          <p:nvPr/>
        </p:nvCxnSpPr>
        <p:spPr>
          <a:xfrm flipH="1">
            <a:off x="6159133" y="3166357"/>
            <a:ext cx="656744" cy="27610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28">
            <a:extLst>
              <a:ext uri="{FF2B5EF4-FFF2-40B4-BE49-F238E27FC236}">
                <a16:creationId xmlns:a16="http://schemas.microsoft.com/office/drawing/2014/main" id="{3D1AC5C0-651B-4B39-8440-A0A3068C6BB3}"/>
              </a:ext>
            </a:extLst>
          </p:cNvPr>
          <p:cNvCxnSpPr>
            <a:cxnSpLocks/>
          </p:cNvCxnSpPr>
          <p:nvPr/>
        </p:nvCxnSpPr>
        <p:spPr>
          <a:xfrm flipH="1">
            <a:off x="6003727" y="3758446"/>
            <a:ext cx="304154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se šipkou 32">
            <a:extLst>
              <a:ext uri="{FF2B5EF4-FFF2-40B4-BE49-F238E27FC236}">
                <a16:creationId xmlns:a16="http://schemas.microsoft.com/office/drawing/2014/main" id="{B8A96A91-5079-4828-AD7A-353EAD5D1977}"/>
              </a:ext>
            </a:extLst>
          </p:cNvPr>
          <p:cNvCxnSpPr>
            <a:cxnSpLocks/>
          </p:cNvCxnSpPr>
          <p:nvPr/>
        </p:nvCxnSpPr>
        <p:spPr>
          <a:xfrm flipH="1" flipV="1">
            <a:off x="6221290" y="2582263"/>
            <a:ext cx="647357" cy="37314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03C20292-6A40-43A3-87D3-988019D8F3FB}"/>
              </a:ext>
            </a:extLst>
          </p:cNvPr>
          <p:cNvSpPr txBox="1"/>
          <p:nvPr/>
        </p:nvSpPr>
        <p:spPr>
          <a:xfrm>
            <a:off x="6974599" y="2688402"/>
            <a:ext cx="1506452" cy="5693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ON AIR</a:t>
            </a:r>
            <a:endParaRPr lang="cs-CZ" sz="1100" b="1" dirty="0"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 err="1">
                <a:latin typeface="Input Mono Narrow Light"/>
              </a:rPr>
              <a:t>Hitrádio</a:t>
            </a:r>
            <a:r>
              <a:rPr lang="cs-CZ" sz="1000" dirty="0">
                <a:latin typeface="Input Mono Narrow Light"/>
              </a:rPr>
              <a:t> Orion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Český rozhlas 2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396374EA-EBA1-E444-8FC7-B1777937A9B7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Komunikační mix 2021</a:t>
            </a: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E1B6AA6F-79FA-C846-8C97-036449030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31" name="TextovéPole 30">
            <a:extLst>
              <a:ext uri="{FF2B5EF4-FFF2-40B4-BE49-F238E27FC236}">
                <a16:creationId xmlns:a16="http://schemas.microsoft.com/office/drawing/2014/main" id="{4FD1E31E-3B56-4127-8E03-6898ED23F497}"/>
              </a:ext>
            </a:extLst>
          </p:cNvPr>
          <p:cNvSpPr txBox="1"/>
          <p:nvPr/>
        </p:nvSpPr>
        <p:spPr>
          <a:xfrm>
            <a:off x="6974599" y="1311151"/>
            <a:ext cx="1506452" cy="4154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Polep tramvaje</a:t>
            </a:r>
            <a:endParaRPr lang="cs-CZ" sz="1100" b="1" dirty="0">
              <a:latin typeface="Input Mono Narrow Light"/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latin typeface="Input Mono Narrow Light"/>
              </a:rPr>
              <a:t>Ostrava</a:t>
            </a:r>
          </a:p>
        </p:txBody>
      </p:sp>
      <p:cxnSp>
        <p:nvCxnSpPr>
          <p:cNvPr id="32" name="Přímá spojnice se šipkou 31">
            <a:extLst>
              <a:ext uri="{FF2B5EF4-FFF2-40B4-BE49-F238E27FC236}">
                <a16:creationId xmlns:a16="http://schemas.microsoft.com/office/drawing/2014/main" id="{042D7AFF-F191-4960-AB17-E56128018F73}"/>
              </a:ext>
            </a:extLst>
          </p:cNvPr>
          <p:cNvCxnSpPr>
            <a:cxnSpLocks/>
          </p:cNvCxnSpPr>
          <p:nvPr/>
        </p:nvCxnSpPr>
        <p:spPr>
          <a:xfrm flipH="1">
            <a:off x="6234573" y="1582665"/>
            <a:ext cx="634074" cy="5260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>
            <a:extLst>
              <a:ext uri="{FF2B5EF4-FFF2-40B4-BE49-F238E27FC236}">
                <a16:creationId xmlns:a16="http://schemas.microsoft.com/office/drawing/2014/main" id="{A95C70C3-DA07-4D8E-81D8-E9C0F64644E5}"/>
              </a:ext>
            </a:extLst>
          </p:cNvPr>
          <p:cNvSpPr/>
          <p:nvPr/>
        </p:nvSpPr>
        <p:spPr>
          <a:xfrm>
            <a:off x="6493877" y="351616"/>
            <a:ext cx="2012950" cy="4154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E1E85296-9941-4E14-B134-51E7BC61D4E5}"/>
              </a:ext>
            </a:extLst>
          </p:cNvPr>
          <p:cNvSpPr txBox="1"/>
          <p:nvPr/>
        </p:nvSpPr>
        <p:spPr>
          <a:xfrm>
            <a:off x="6921619" y="374699"/>
            <a:ext cx="158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bg1"/>
                </a:solidFill>
              </a:rPr>
              <a:t>1,2 mil. Kč</a:t>
            </a:r>
          </a:p>
        </p:txBody>
      </p:sp>
    </p:spTree>
    <p:extLst>
      <p:ext uri="{BB962C8B-B14F-4D97-AF65-F5344CB8AC3E}">
        <p14:creationId xmlns:p14="http://schemas.microsoft.com/office/powerpoint/2010/main" val="2732087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23E88C04-FBB3-4455-9A77-BC8555864D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92" t="15238" r="20892" b="22271"/>
          <a:stretch/>
        </p:blipFill>
        <p:spPr>
          <a:xfrm>
            <a:off x="2647406" y="302634"/>
            <a:ext cx="2757470" cy="463548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9647A17-EBB5-4A40-8DD4-C5D1204F3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33" t="24821" r="20408" b="5919"/>
          <a:stretch/>
        </p:blipFill>
        <p:spPr>
          <a:xfrm>
            <a:off x="5643155" y="375297"/>
            <a:ext cx="3021549" cy="4541776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4431DC34-161B-3B49-B5E1-18AB92DC78A8}"/>
              </a:ext>
            </a:extLst>
          </p:cNvPr>
          <p:cNvSpPr txBox="1"/>
          <p:nvPr/>
        </p:nvSpPr>
        <p:spPr>
          <a:xfrm>
            <a:off x="427045" y="375297"/>
            <a:ext cx="606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MARKETING </a:t>
            </a:r>
          </a:p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A MĚŘENÍ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303DFDB4-84CB-2947-A232-21320BE5B3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9" r="70564"/>
          <a:stretch/>
        </p:blipFill>
        <p:spPr>
          <a:xfrm>
            <a:off x="584194" y="4389119"/>
            <a:ext cx="1703012" cy="41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78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ovéPole 43">
            <a:extLst>
              <a:ext uri="{FF2B5EF4-FFF2-40B4-BE49-F238E27FC236}">
                <a16:creationId xmlns:a16="http://schemas.microsoft.com/office/drawing/2014/main" id="{7E6DC2E7-8079-42CA-A22A-04461DAA848E}"/>
              </a:ext>
            </a:extLst>
          </p:cNvPr>
          <p:cNvSpPr txBox="1"/>
          <p:nvPr/>
        </p:nvSpPr>
        <p:spPr>
          <a:xfrm>
            <a:off x="6980571" y="2292193"/>
            <a:ext cx="3333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+ 145,7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3F4EDBD7-7773-470E-AAF8-7911592BC807}"/>
              </a:ext>
            </a:extLst>
          </p:cNvPr>
          <p:cNvSpPr txBox="1"/>
          <p:nvPr/>
        </p:nvSpPr>
        <p:spPr>
          <a:xfrm>
            <a:off x="6980571" y="3011881"/>
            <a:ext cx="2302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0</a:t>
            </a:r>
          </a:p>
        </p:txBody>
      </p: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D7FB1F47-AE85-4C2F-8D8F-DC0B18BFA5B8}"/>
              </a:ext>
            </a:extLst>
          </p:cNvPr>
          <p:cNvSpPr txBox="1"/>
          <p:nvPr/>
        </p:nvSpPr>
        <p:spPr>
          <a:xfrm>
            <a:off x="6980571" y="3746591"/>
            <a:ext cx="2302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+ 15,0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7F66BC28-6386-4762-8DE3-7F975A2A8487}"/>
              </a:ext>
            </a:extLst>
          </p:cNvPr>
          <p:cNvSpPr txBox="1"/>
          <p:nvPr/>
        </p:nvSpPr>
        <p:spPr>
          <a:xfrm>
            <a:off x="6980571" y="3386233"/>
            <a:ext cx="2302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+ 182,6</a:t>
            </a:r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347BA841-D7D4-6F40-A1F6-86389125069F}"/>
              </a:ext>
            </a:extLst>
          </p:cNvPr>
          <p:cNvGrpSpPr/>
          <p:nvPr/>
        </p:nvGrpSpPr>
        <p:grpSpPr>
          <a:xfrm>
            <a:off x="3092721" y="807056"/>
            <a:ext cx="762275" cy="712084"/>
            <a:chOff x="3923799" y="481414"/>
            <a:chExt cx="762275" cy="712084"/>
          </a:xfrm>
        </p:grpSpPr>
        <p:pic>
          <p:nvPicPr>
            <p:cNvPr id="20" name="Obrázek 19">
              <a:extLst>
                <a:ext uri="{FF2B5EF4-FFF2-40B4-BE49-F238E27FC236}">
                  <a16:creationId xmlns:a16="http://schemas.microsoft.com/office/drawing/2014/main" id="{227A9180-DE29-4BAD-95CE-708762252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995"/>
            <a:stretch/>
          </p:blipFill>
          <p:spPr>
            <a:xfrm>
              <a:off x="3923799" y="481414"/>
              <a:ext cx="762275" cy="693712"/>
            </a:xfrm>
            <a:prstGeom prst="rect">
              <a:avLst/>
            </a:prstGeom>
          </p:spPr>
        </p:pic>
        <p:sp>
          <p:nvSpPr>
            <p:cNvPr id="50" name="Zaoblený obdélník 49">
              <a:extLst>
                <a:ext uri="{FF2B5EF4-FFF2-40B4-BE49-F238E27FC236}">
                  <a16:creationId xmlns:a16="http://schemas.microsoft.com/office/drawing/2014/main" id="{A7F9AC4A-237C-4A4E-B721-8500025EF4BF}"/>
                </a:ext>
              </a:extLst>
            </p:cNvPr>
            <p:cNvSpPr/>
            <p:nvPr/>
          </p:nvSpPr>
          <p:spPr>
            <a:xfrm>
              <a:off x="3938531" y="529791"/>
              <a:ext cx="732813" cy="663707"/>
            </a:xfrm>
            <a:prstGeom prst="roundRect">
              <a:avLst/>
            </a:prstGeom>
            <a:noFill/>
            <a:ln>
              <a:solidFill>
                <a:srgbClr val="2E53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D6D9012-D4D8-4A76-A9DA-B82FDCC0D826}"/>
              </a:ext>
            </a:extLst>
          </p:cNvPr>
          <p:cNvSpPr txBox="1"/>
          <p:nvPr/>
        </p:nvSpPr>
        <p:spPr>
          <a:xfrm>
            <a:off x="5636813" y="2292193"/>
            <a:ext cx="1370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1 334</a:t>
            </a:r>
            <a:r>
              <a:rPr lang="cs-CZ" sz="1000" dirty="0">
                <a:solidFill>
                  <a:srgbClr val="FF0000"/>
                </a:solidFill>
                <a:latin typeface="Input Mono Narrow Light"/>
              </a:rPr>
              <a:t>(72,1 %) 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F189393A-BF84-46C9-B34F-CFE8A4B696B7}"/>
              </a:ext>
            </a:extLst>
          </p:cNvPr>
          <p:cNvSpPr txBox="1"/>
          <p:nvPr/>
        </p:nvSpPr>
        <p:spPr>
          <a:xfrm>
            <a:off x="5636813" y="1954838"/>
            <a:ext cx="1581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1 848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124B081-FE5E-4AE9-B9F9-B2BA7F04DCA7}"/>
              </a:ext>
            </a:extLst>
          </p:cNvPr>
          <p:cNvSpPr txBox="1"/>
          <p:nvPr/>
        </p:nvSpPr>
        <p:spPr>
          <a:xfrm>
            <a:off x="5636813" y="3011881"/>
            <a:ext cx="990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3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CB1A3827-5FEA-4660-9E65-BEF315336A3C}"/>
              </a:ext>
            </a:extLst>
          </p:cNvPr>
          <p:cNvSpPr txBox="1"/>
          <p:nvPr/>
        </p:nvSpPr>
        <p:spPr>
          <a:xfrm>
            <a:off x="5636813" y="3386233"/>
            <a:ext cx="107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256 737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BE43E647-BD6A-4360-BF15-0A651D0EA1EC}"/>
              </a:ext>
            </a:extLst>
          </p:cNvPr>
          <p:cNvSpPr txBox="1"/>
          <p:nvPr/>
        </p:nvSpPr>
        <p:spPr>
          <a:xfrm>
            <a:off x="5636814" y="2654773"/>
            <a:ext cx="273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4 023</a:t>
            </a: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E04D1561-5ED7-4D55-A32B-366F0D9CDEBF}"/>
              </a:ext>
            </a:extLst>
          </p:cNvPr>
          <p:cNvSpPr/>
          <p:nvPr/>
        </p:nvSpPr>
        <p:spPr>
          <a:xfrm>
            <a:off x="511861" y="3386233"/>
            <a:ext cx="1612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>
                <a:latin typeface="Input Mono Narrow Light"/>
              </a:rPr>
              <a:t>VÝNOSY CELKEM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2CAE49E6-5C60-468F-9E70-54638F8C167D}"/>
              </a:ext>
            </a:extLst>
          </p:cNvPr>
          <p:cNvSpPr txBox="1"/>
          <p:nvPr/>
        </p:nvSpPr>
        <p:spPr>
          <a:xfrm>
            <a:off x="3052061" y="2292193"/>
            <a:ext cx="1759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543</a:t>
            </a:r>
            <a:r>
              <a:rPr lang="cs-CZ" sz="1000" dirty="0">
                <a:solidFill>
                  <a:srgbClr val="2E538E"/>
                </a:solidFill>
                <a:latin typeface="Input Mono Narrow Light"/>
              </a:rPr>
              <a:t>(71,8%)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17CF4776-3135-4AA0-A1CE-D0491016336A}"/>
              </a:ext>
            </a:extLst>
          </p:cNvPr>
          <p:cNvSpPr txBox="1"/>
          <p:nvPr/>
        </p:nvSpPr>
        <p:spPr>
          <a:xfrm>
            <a:off x="3052061" y="1954838"/>
            <a:ext cx="1019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757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677D0D69-FCBC-465D-AB12-80D2798B1E42}"/>
              </a:ext>
            </a:extLst>
          </p:cNvPr>
          <p:cNvSpPr txBox="1"/>
          <p:nvPr/>
        </p:nvSpPr>
        <p:spPr>
          <a:xfrm>
            <a:off x="3052061" y="3011881"/>
            <a:ext cx="1514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3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DB6EFC89-53ED-4503-A1E7-5A74315DA390}"/>
              </a:ext>
            </a:extLst>
          </p:cNvPr>
          <p:cNvSpPr txBox="1"/>
          <p:nvPr/>
        </p:nvSpPr>
        <p:spPr>
          <a:xfrm>
            <a:off x="3052060" y="3386233"/>
            <a:ext cx="86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90 850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3F5F7849-5E83-4834-A335-76A2B1023CA1}"/>
              </a:ext>
            </a:extLst>
          </p:cNvPr>
          <p:cNvSpPr txBox="1"/>
          <p:nvPr/>
        </p:nvSpPr>
        <p:spPr>
          <a:xfrm>
            <a:off x="3052061" y="2654773"/>
            <a:ext cx="1514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1535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7C93CE8A-B4AB-4895-91F6-BB8E5B0C5164}"/>
              </a:ext>
            </a:extLst>
          </p:cNvPr>
          <p:cNvSpPr txBox="1"/>
          <p:nvPr/>
        </p:nvSpPr>
        <p:spPr>
          <a:xfrm>
            <a:off x="4427342" y="1660234"/>
            <a:ext cx="8659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Input Mono Narrow Medium" panose="02000609030000090004" pitchFamily="49" charset="0"/>
              </a:rPr>
              <a:t>plán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BD77B250-B7BF-4186-BEA7-91BBAB3A58E5}"/>
              </a:ext>
            </a:extLst>
          </p:cNvPr>
          <p:cNvSpPr txBox="1"/>
          <p:nvPr/>
        </p:nvSpPr>
        <p:spPr>
          <a:xfrm>
            <a:off x="5627237" y="1660234"/>
            <a:ext cx="1321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Input Mono Narrow Medium" panose="02000609030000090004" pitchFamily="49" charset="0"/>
              </a:rPr>
              <a:t>skutečnost</a:t>
            </a: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9FABB9CD-5FA4-4B27-B4EB-94EE361CDD56}"/>
              </a:ext>
            </a:extLst>
          </p:cNvPr>
          <p:cNvSpPr txBox="1"/>
          <p:nvPr/>
        </p:nvSpPr>
        <p:spPr>
          <a:xfrm>
            <a:off x="4427342" y="1954838"/>
            <a:ext cx="1276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1 500</a:t>
            </a: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8DED1CA7-AB5C-4533-869A-157994D72CA1}"/>
              </a:ext>
            </a:extLst>
          </p:cNvPr>
          <p:cNvSpPr/>
          <p:nvPr/>
        </p:nvSpPr>
        <p:spPr>
          <a:xfrm>
            <a:off x="511861" y="3746591"/>
            <a:ext cx="36718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>
                <a:latin typeface="Input Mono Narrow Light"/>
              </a:rPr>
              <a:t>VÝNOSY/1 N.REZ. 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B8AAFE1F-035B-4E73-B61F-7F2990FBD0CA}"/>
              </a:ext>
            </a:extLst>
          </p:cNvPr>
          <p:cNvSpPr txBox="1"/>
          <p:nvPr/>
        </p:nvSpPr>
        <p:spPr>
          <a:xfrm>
            <a:off x="4427342" y="3746591"/>
            <a:ext cx="25930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206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7A9662C9-3C74-4A16-97A0-183AB3354479}"/>
              </a:ext>
            </a:extLst>
          </p:cNvPr>
          <p:cNvSpPr txBox="1"/>
          <p:nvPr/>
        </p:nvSpPr>
        <p:spPr>
          <a:xfrm>
            <a:off x="5636814" y="3746591"/>
            <a:ext cx="1079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FF0000"/>
                </a:solidFill>
                <a:latin typeface="Input Mono Narrow Light"/>
              </a:rPr>
              <a:t>192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D27B5F3D-7EB3-4E9B-B363-A11726B0B909}"/>
              </a:ext>
            </a:extLst>
          </p:cNvPr>
          <p:cNvSpPr txBox="1"/>
          <p:nvPr/>
        </p:nvSpPr>
        <p:spPr>
          <a:xfrm>
            <a:off x="4427342" y="3011881"/>
            <a:ext cx="7969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3</a:t>
            </a: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D3663D67-BD8C-4CC9-9BA2-EB6093EC6584}"/>
              </a:ext>
            </a:extLst>
          </p:cNvPr>
          <p:cNvSpPr txBox="1"/>
          <p:nvPr/>
        </p:nvSpPr>
        <p:spPr>
          <a:xfrm>
            <a:off x="4427342" y="3386233"/>
            <a:ext cx="12584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248 000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C942AF6-6163-4EF9-A7FB-067ECBBB8E39}"/>
              </a:ext>
            </a:extLst>
          </p:cNvPr>
          <p:cNvSpPr txBox="1"/>
          <p:nvPr/>
        </p:nvSpPr>
        <p:spPr>
          <a:xfrm>
            <a:off x="4427342" y="2654773"/>
            <a:ext cx="796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3600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9DB78428-7A28-4053-BB10-DF5D439E408A}"/>
              </a:ext>
            </a:extLst>
          </p:cNvPr>
          <p:cNvSpPr txBox="1"/>
          <p:nvPr/>
        </p:nvSpPr>
        <p:spPr>
          <a:xfrm>
            <a:off x="4427342" y="2292193"/>
            <a:ext cx="1355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1 200</a:t>
            </a:r>
            <a:r>
              <a:rPr lang="cs-CZ" sz="1000" dirty="0">
                <a:latin typeface="Input Mono Narrow Light"/>
              </a:rPr>
              <a:t>(80 %)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861B8A0C-55B5-479A-8515-3A0763CF3248}"/>
              </a:ext>
            </a:extLst>
          </p:cNvPr>
          <p:cNvSpPr txBox="1"/>
          <p:nvPr/>
        </p:nvSpPr>
        <p:spPr>
          <a:xfrm>
            <a:off x="3052061" y="3746591"/>
            <a:ext cx="1131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2E538E"/>
                </a:solidFill>
                <a:latin typeface="Input Mono Narrow Light"/>
              </a:rPr>
              <a:t>167</a:t>
            </a: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791CBF50-A767-4D3D-9F27-2F7B690F8409}"/>
              </a:ext>
            </a:extLst>
          </p:cNvPr>
          <p:cNvSpPr txBox="1"/>
          <p:nvPr/>
        </p:nvSpPr>
        <p:spPr>
          <a:xfrm>
            <a:off x="6980571" y="1660234"/>
            <a:ext cx="1425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Input Mono Narrow Medium" panose="02000609030000090004" pitchFamily="49" charset="0"/>
              </a:rPr>
              <a:t>trend (%)</a:t>
            </a: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04CD37E1-54C0-4C0D-B871-42B9BC2FBFF5}"/>
              </a:ext>
            </a:extLst>
          </p:cNvPr>
          <p:cNvSpPr txBox="1"/>
          <p:nvPr/>
        </p:nvSpPr>
        <p:spPr>
          <a:xfrm>
            <a:off x="6980570" y="1954838"/>
            <a:ext cx="1154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+ 144,1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C0CC5978-9391-4B57-92F1-F040E764EAA3}"/>
              </a:ext>
            </a:extLst>
          </p:cNvPr>
          <p:cNvSpPr txBox="1"/>
          <p:nvPr/>
        </p:nvSpPr>
        <p:spPr>
          <a:xfrm>
            <a:off x="6980571" y="2654773"/>
            <a:ext cx="1391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+ 162,1</a:t>
            </a:r>
          </a:p>
        </p:txBody>
      </p:sp>
      <p:sp>
        <p:nvSpPr>
          <p:cNvPr id="52" name="TextovéPole 51">
            <a:extLst>
              <a:ext uri="{FF2B5EF4-FFF2-40B4-BE49-F238E27FC236}">
                <a16:creationId xmlns:a16="http://schemas.microsoft.com/office/drawing/2014/main" id="{4532CBAD-FCB4-44F7-87B4-4F3F047B8D6C}"/>
              </a:ext>
            </a:extLst>
          </p:cNvPr>
          <p:cNvSpPr txBox="1"/>
          <p:nvPr/>
        </p:nvSpPr>
        <p:spPr>
          <a:xfrm>
            <a:off x="511861" y="3011881"/>
            <a:ext cx="2273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PLATÍCÍ/1 N.REZ.</a:t>
            </a:r>
          </a:p>
        </p:txBody>
      </p:sp>
      <p:sp>
        <p:nvSpPr>
          <p:cNvPr id="53" name="TextovéPole 52">
            <a:extLst>
              <a:ext uri="{FF2B5EF4-FFF2-40B4-BE49-F238E27FC236}">
                <a16:creationId xmlns:a16="http://schemas.microsoft.com/office/drawing/2014/main" id="{4CA3DC23-7A33-4918-94F2-835C7B4804A7}"/>
              </a:ext>
            </a:extLst>
          </p:cNvPr>
          <p:cNvSpPr txBox="1"/>
          <p:nvPr/>
        </p:nvSpPr>
        <p:spPr>
          <a:xfrm>
            <a:off x="511860" y="2654773"/>
            <a:ext cx="18376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PLATÍCÍ NÁVŠŤ.</a:t>
            </a:r>
          </a:p>
        </p:txBody>
      </p:sp>
      <p:sp>
        <p:nvSpPr>
          <p:cNvPr id="54" name="Obdélník 53">
            <a:extLst>
              <a:ext uri="{FF2B5EF4-FFF2-40B4-BE49-F238E27FC236}">
                <a16:creationId xmlns:a16="http://schemas.microsoft.com/office/drawing/2014/main" id="{308696C1-9C2B-4F33-A570-59E420550EDD}"/>
              </a:ext>
            </a:extLst>
          </p:cNvPr>
          <p:cNvSpPr/>
          <p:nvPr/>
        </p:nvSpPr>
        <p:spPr>
          <a:xfrm>
            <a:off x="511860" y="2292193"/>
            <a:ext cx="20330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>
                <a:latin typeface="Input Mono Narrow Light"/>
              </a:rPr>
              <a:t>NESTORNOVANÉ</a:t>
            </a: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F57034A3-6B64-425E-B63A-77B3D2757535}"/>
              </a:ext>
            </a:extLst>
          </p:cNvPr>
          <p:cNvSpPr txBox="1"/>
          <p:nvPr/>
        </p:nvSpPr>
        <p:spPr>
          <a:xfrm>
            <a:off x="511861" y="1954838"/>
            <a:ext cx="2033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Input Mono Narrow Light"/>
              </a:rPr>
              <a:t>REZERVACE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AD5F8E2B-61FA-B843-8C37-8301BEB655A2}"/>
              </a:ext>
            </a:extLst>
          </p:cNvPr>
          <p:cNvGrpSpPr/>
          <p:nvPr/>
        </p:nvGrpSpPr>
        <p:grpSpPr>
          <a:xfrm>
            <a:off x="4420905" y="849639"/>
            <a:ext cx="872355" cy="663707"/>
            <a:chOff x="5354448" y="503640"/>
            <a:chExt cx="872355" cy="663707"/>
          </a:xfrm>
        </p:grpSpPr>
        <p:sp>
          <p:nvSpPr>
            <p:cNvPr id="4" name="Zaoblený obdélník 3">
              <a:extLst>
                <a:ext uri="{FF2B5EF4-FFF2-40B4-BE49-F238E27FC236}">
                  <a16:creationId xmlns:a16="http://schemas.microsoft.com/office/drawing/2014/main" id="{3DDAFED9-47FA-2A49-AE22-3478BB6B3AF9}"/>
                </a:ext>
              </a:extLst>
            </p:cNvPr>
            <p:cNvSpPr/>
            <p:nvPr/>
          </p:nvSpPr>
          <p:spPr>
            <a:xfrm>
              <a:off x="5425001" y="503640"/>
              <a:ext cx="732813" cy="663707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2" name="Obrázek 41">
              <a:extLst>
                <a:ext uri="{FF2B5EF4-FFF2-40B4-BE49-F238E27FC236}">
                  <a16:creationId xmlns:a16="http://schemas.microsoft.com/office/drawing/2014/main" id="{0091397E-AA80-AF4D-A0D2-1E9DA1831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7302" y="589891"/>
              <a:ext cx="577779" cy="513159"/>
            </a:xfrm>
            <a:prstGeom prst="rect">
              <a:avLst/>
            </a:prstGeom>
          </p:spPr>
        </p:pic>
        <p:sp>
          <p:nvSpPr>
            <p:cNvPr id="5" name="Obdélník 4">
              <a:extLst>
                <a:ext uri="{FF2B5EF4-FFF2-40B4-BE49-F238E27FC236}">
                  <a16:creationId xmlns:a16="http://schemas.microsoft.com/office/drawing/2014/main" id="{58AB3F02-8433-D14E-9DDA-E6171F98F275}"/>
                </a:ext>
              </a:extLst>
            </p:cNvPr>
            <p:cNvSpPr/>
            <p:nvPr/>
          </p:nvSpPr>
          <p:spPr>
            <a:xfrm>
              <a:off x="5354448" y="705573"/>
              <a:ext cx="87235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s-CZ" sz="800" dirty="0">
                  <a:solidFill>
                    <a:schemeClr val="bg1"/>
                  </a:solidFill>
                  <a:latin typeface="Input Mono Narrow Black" panose="02000609030000090004" pitchFamily="49" charset="0"/>
                  <a:cs typeface="Effra" panose="020B0603020203020204" pitchFamily="34" charset="0"/>
                </a:rPr>
                <a:t>TECHNOTRASA</a:t>
              </a:r>
            </a:p>
          </p:txBody>
        </p:sp>
      </p:grpSp>
      <p:pic>
        <p:nvPicPr>
          <p:cNvPr id="59" name="Obrázek 58">
            <a:extLst>
              <a:ext uri="{FF2B5EF4-FFF2-40B4-BE49-F238E27FC236}">
                <a16:creationId xmlns:a16="http://schemas.microsoft.com/office/drawing/2014/main" id="{46C20E35-72DD-384F-B296-293E488AE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60" name="TextovéPole 59">
            <a:extLst>
              <a:ext uri="{FF2B5EF4-FFF2-40B4-BE49-F238E27FC236}">
                <a16:creationId xmlns:a16="http://schemas.microsoft.com/office/drawing/2014/main" id="{0DB008D4-0229-6549-9EE7-E1CD6AC609C0}"/>
              </a:ext>
            </a:extLst>
          </p:cNvPr>
          <p:cNvSpPr txBox="1"/>
          <p:nvPr/>
        </p:nvSpPr>
        <p:spPr>
          <a:xfrm>
            <a:off x="427045" y="375297"/>
            <a:ext cx="606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MARKETING </a:t>
            </a:r>
          </a:p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A MĚŘENÍ</a:t>
            </a:r>
          </a:p>
        </p:txBody>
      </p:sp>
      <p:sp>
        <p:nvSpPr>
          <p:cNvPr id="61" name="TextovéPole 60">
            <a:extLst>
              <a:ext uri="{FF2B5EF4-FFF2-40B4-BE49-F238E27FC236}">
                <a16:creationId xmlns:a16="http://schemas.microsoft.com/office/drawing/2014/main" id="{EBD8BD23-23D4-B445-9796-44B6B5015B7F}"/>
              </a:ext>
            </a:extLst>
          </p:cNvPr>
          <p:cNvSpPr txBox="1"/>
          <p:nvPr/>
        </p:nvSpPr>
        <p:spPr>
          <a:xfrm>
            <a:off x="427044" y="1175664"/>
            <a:ext cx="2464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>
                <a:latin typeface="Input Mono Narrow Light"/>
              </a:rPr>
              <a:t>duben-listopad</a:t>
            </a:r>
          </a:p>
          <a:p>
            <a:r>
              <a:rPr lang="cs-CZ" sz="1100" i="1" dirty="0">
                <a:latin typeface="Input Mono Narrow Light"/>
              </a:rPr>
              <a:t>Zahrnuty pouze rezervace přes </a:t>
            </a:r>
            <a:r>
              <a:rPr lang="cs-CZ" sz="1100" i="1" dirty="0" err="1">
                <a:latin typeface="Input Mono Narrow Light"/>
              </a:rPr>
              <a:t>Reenio</a:t>
            </a:r>
            <a:r>
              <a:rPr lang="cs-CZ" sz="1100" i="1" dirty="0">
                <a:latin typeface="Input Mono Narrow Light"/>
              </a:rPr>
              <a:t> (odhadem pouze 2 % celkových výnosů) </a:t>
            </a:r>
          </a:p>
        </p:txBody>
      </p:sp>
      <p:pic>
        <p:nvPicPr>
          <p:cNvPr id="82" name="Obrázek 81">
            <a:extLst>
              <a:ext uri="{FF2B5EF4-FFF2-40B4-BE49-F238E27FC236}">
                <a16:creationId xmlns:a16="http://schemas.microsoft.com/office/drawing/2014/main" id="{DAC18BBB-853E-5646-A3E2-DC7F57CA19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2144" b="30224"/>
          <a:stretch/>
        </p:blipFill>
        <p:spPr>
          <a:xfrm>
            <a:off x="7027006" y="1009569"/>
            <a:ext cx="944500" cy="35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83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D0CCA0C-C210-428E-B579-8600F48AAA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8" t="17775" r="36070" b="13149"/>
          <a:stretch/>
        </p:blipFill>
        <p:spPr>
          <a:xfrm>
            <a:off x="1769327" y="0"/>
            <a:ext cx="7278029" cy="473197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D2F6115-9476-4304-B1D4-FC38E37BB77C}"/>
              </a:ext>
            </a:extLst>
          </p:cNvPr>
          <p:cNvSpPr txBox="1"/>
          <p:nvPr/>
        </p:nvSpPr>
        <p:spPr>
          <a:xfrm>
            <a:off x="308662" y="166093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Polep tramvaje Ostrava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16BF4E3-D14F-4881-B176-A800705C09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3964"/>
          <a:stretch/>
        </p:blipFill>
        <p:spPr>
          <a:xfrm>
            <a:off x="418509" y="2116221"/>
            <a:ext cx="301632" cy="362369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26CD886C-A477-4323-A32F-7F6FE356C042}"/>
              </a:ext>
            </a:extLst>
          </p:cNvPr>
          <p:cNvSpPr txBox="1"/>
          <p:nvPr/>
        </p:nvSpPr>
        <p:spPr>
          <a:xfrm>
            <a:off x="890006" y="2116221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květen – říjen 2021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3FAD7A6C-BE91-4568-8702-C8D8BA5381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3964"/>
          <a:stretch/>
        </p:blipFill>
        <p:spPr>
          <a:xfrm>
            <a:off x="434489" y="2514634"/>
            <a:ext cx="301632" cy="362369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095D4445-7712-4D46-BD2A-4FB9A33E70EF}"/>
              </a:ext>
            </a:extLst>
          </p:cNvPr>
          <p:cNvSpPr txBox="1"/>
          <p:nvPr/>
        </p:nvSpPr>
        <p:spPr>
          <a:xfrm>
            <a:off x="905986" y="2514634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400 000 Kč (MMR)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58" y="4530309"/>
            <a:ext cx="5785439" cy="41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96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18">
            <a:extLst>
              <a:ext uri="{FF2B5EF4-FFF2-40B4-BE49-F238E27FC236}">
                <a16:creationId xmlns:a16="http://schemas.microsoft.com/office/drawing/2014/main" id="{0749503F-B732-404F-BCF7-0957C1374837}"/>
              </a:ext>
            </a:extLst>
          </p:cNvPr>
          <p:cNvSpPr txBox="1"/>
          <p:nvPr/>
        </p:nvSpPr>
        <p:spPr>
          <a:xfrm>
            <a:off x="354081" y="64442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Skládací mapa (7 000 ks)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32BD437-B0AB-4C11-A344-3892F8CD52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t="12222" r="17397" b="5741"/>
          <a:stretch/>
        </p:blipFill>
        <p:spPr>
          <a:xfrm>
            <a:off x="447674" y="483727"/>
            <a:ext cx="8258176" cy="45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62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58" y="4536015"/>
            <a:ext cx="5785439" cy="41951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D2F6115-9476-4304-B1D4-FC38E37BB77C}"/>
              </a:ext>
            </a:extLst>
          </p:cNvPr>
          <p:cNvSpPr txBox="1"/>
          <p:nvPr/>
        </p:nvSpPr>
        <p:spPr>
          <a:xfrm>
            <a:off x="308662" y="24786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Rozhlas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13854173-B2D3-478A-A75D-BC7F9E670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32" y="2340501"/>
            <a:ext cx="3202556" cy="92928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9CD4F961-BF36-44F3-8B5F-F38E3A3338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33378" y="859857"/>
            <a:ext cx="301632" cy="362369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B8B3D2CB-55D1-4D4B-9550-4D21D99C0AC3}"/>
              </a:ext>
            </a:extLst>
          </p:cNvPr>
          <p:cNvSpPr txBox="1"/>
          <p:nvPr/>
        </p:nvSpPr>
        <p:spPr>
          <a:xfrm>
            <a:off x="904875" y="859857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červen – září 2021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AE5FCCC8-87C3-4EC1-978A-4D33EEF672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49358" y="1258270"/>
            <a:ext cx="301632" cy="362369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75474324-DB30-427E-B7E5-A169251F5BD9}"/>
              </a:ext>
            </a:extLst>
          </p:cNvPr>
          <p:cNvSpPr txBox="1"/>
          <p:nvPr/>
        </p:nvSpPr>
        <p:spPr>
          <a:xfrm>
            <a:off x="854180" y="1258270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 300 000 Kč (MMR)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C5B05C2-7272-4C8A-8A04-85DF78CF27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46" t="24062" r="26979" b="42963"/>
          <a:stretch/>
        </p:blipFill>
        <p:spPr>
          <a:xfrm>
            <a:off x="4830858" y="1642990"/>
            <a:ext cx="3876675" cy="1162151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C1BAFDF2-1107-46D8-9563-7806267786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251" t="22393" r="26668" b="41296"/>
          <a:stretch/>
        </p:blipFill>
        <p:spPr>
          <a:xfrm>
            <a:off x="4981674" y="2860221"/>
            <a:ext cx="3725859" cy="1245860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4B2A0CBC-E961-4E12-84E3-1DA5A5BCBA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1674" y="885825"/>
            <a:ext cx="920742" cy="54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16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58" y="4536015"/>
            <a:ext cx="5785439" cy="41951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D2F6115-9476-4304-B1D4-FC38E37BB77C}"/>
              </a:ext>
            </a:extLst>
          </p:cNvPr>
          <p:cNvSpPr txBox="1"/>
          <p:nvPr/>
        </p:nvSpPr>
        <p:spPr>
          <a:xfrm>
            <a:off x="308662" y="24786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Inzerce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CD4F961-BF36-44F3-8B5F-F38E3A3338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33378" y="859857"/>
            <a:ext cx="301632" cy="362369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B8B3D2CB-55D1-4D4B-9550-4D21D99C0AC3}"/>
              </a:ext>
            </a:extLst>
          </p:cNvPr>
          <p:cNvSpPr txBox="1"/>
          <p:nvPr/>
        </p:nvSpPr>
        <p:spPr>
          <a:xfrm>
            <a:off x="904875" y="859857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květen – srpen 2021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AE5FCCC8-87C3-4EC1-978A-4D33EEF672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49358" y="1258270"/>
            <a:ext cx="301632" cy="362369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75474324-DB30-427E-B7E5-A169251F5BD9}"/>
              </a:ext>
            </a:extLst>
          </p:cNvPr>
          <p:cNvSpPr txBox="1"/>
          <p:nvPr/>
        </p:nvSpPr>
        <p:spPr>
          <a:xfrm>
            <a:off x="854180" y="1258270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 350 000 Kč (MMR/MST)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37FF976B-2421-4DD1-98F2-3D8CCB024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1951054"/>
            <a:ext cx="2678864" cy="1098753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70108C9-CCFB-4EA4-AA73-F8E68ABAC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824" y="825165"/>
            <a:ext cx="3019996" cy="109875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3CF0396D-714E-41CC-84FF-F451EC2E78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85" t="13795" r="24792" b="40706"/>
          <a:stretch/>
        </p:blipFill>
        <p:spPr>
          <a:xfrm>
            <a:off x="4572000" y="2447023"/>
            <a:ext cx="3019995" cy="154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746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58" y="4536015"/>
            <a:ext cx="5785439" cy="41951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D2F6115-9476-4304-B1D4-FC38E37BB77C}"/>
              </a:ext>
            </a:extLst>
          </p:cNvPr>
          <p:cNvSpPr txBox="1"/>
          <p:nvPr/>
        </p:nvSpPr>
        <p:spPr>
          <a:xfrm>
            <a:off x="259164" y="229795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Facebook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A4D8D02F-D514-4377-A5AA-1815C6A6C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377" y="1870366"/>
            <a:ext cx="4243030" cy="1595281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E323697-7D70-4CDD-8129-B2B85BAEB5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33378" y="859857"/>
            <a:ext cx="301632" cy="362369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A1B2BE9C-D267-4CBA-BAE2-A3E1818DB3C6}"/>
              </a:ext>
            </a:extLst>
          </p:cNvPr>
          <p:cNvSpPr txBox="1"/>
          <p:nvPr/>
        </p:nvSpPr>
        <p:spPr>
          <a:xfrm>
            <a:off x="904875" y="859857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červen – září 2021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48AE6726-4C57-4F5F-85CD-40C125FBDB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449358" y="1258270"/>
            <a:ext cx="301632" cy="362369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CC06E8B5-FBA1-47F7-AB28-90C6876C109E}"/>
              </a:ext>
            </a:extLst>
          </p:cNvPr>
          <p:cNvSpPr txBox="1"/>
          <p:nvPr/>
        </p:nvSpPr>
        <p:spPr>
          <a:xfrm>
            <a:off x="854180" y="1258270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 200 000 Kč (MMR)</a:t>
            </a:r>
          </a:p>
        </p:txBody>
      </p:sp>
    </p:spTree>
    <p:extLst>
      <p:ext uri="{BB962C8B-B14F-4D97-AF65-F5344CB8AC3E}">
        <p14:creationId xmlns:p14="http://schemas.microsoft.com/office/powerpoint/2010/main" val="2559195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CBE4C749-7206-CD44-AB4C-413748202D8B}"/>
              </a:ext>
            </a:extLst>
          </p:cNvPr>
          <p:cNvSpPr txBox="1"/>
          <p:nvPr/>
        </p:nvSpPr>
        <p:spPr>
          <a:xfrm>
            <a:off x="1207203" y="1202230"/>
            <a:ext cx="6729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klíčový produkt tur. regionu Severní Morava a Slezsko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TECHNOTRASA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981C2D09-1D7B-4A57-8B29-5C7B57111F8B}"/>
              </a:ext>
            </a:extLst>
          </p:cNvPr>
          <p:cNvSpPr/>
          <p:nvPr/>
        </p:nvSpPr>
        <p:spPr>
          <a:xfrm>
            <a:off x="1207203" y="1740368"/>
            <a:ext cx="7475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představuje unikátní technické </a:t>
            </a:r>
          </a:p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dědictví i současnost kraje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4ABBB38-D4D4-4D6D-A52B-7D2E30ACA284}"/>
              </a:ext>
            </a:extLst>
          </p:cNvPr>
          <p:cNvSpPr/>
          <p:nvPr/>
        </p:nvSpPr>
        <p:spPr>
          <a:xfrm>
            <a:off x="1207203" y="3191308"/>
            <a:ext cx="7689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navazuje na projekt Industriální atraktivity </a:t>
            </a:r>
          </a:p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v Moravskoslezském kraji realizovaný MSK v letech 2012–2014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40458B52-3872-41C1-893F-B180C8BD9171}"/>
              </a:ext>
            </a:extLst>
          </p:cNvPr>
          <p:cNvSpPr/>
          <p:nvPr/>
        </p:nvSpPr>
        <p:spPr>
          <a:xfrm>
            <a:off x="1207203" y="2413413"/>
            <a:ext cx="7689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funguje na základě spolupráce subjektů </a:t>
            </a:r>
          </a:p>
          <a:p>
            <a:pPr algn="just"/>
            <a:r>
              <a:rPr lang="cs-CZ" sz="1400" cap="all" dirty="0">
                <a:latin typeface="Input Mono Narrow Medium" panose="02000609030000090004" pitchFamily="49" charset="0"/>
              </a:rPr>
              <a:t>z komerční i nekomerční sféry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D786ED99-C506-784D-BBF3-03C989244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584193" y="1044002"/>
            <a:ext cx="532637" cy="639889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0AFA58D-6F2D-D941-A6F4-29FF17DC22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584195" y="1732840"/>
            <a:ext cx="532637" cy="63988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49EE9406-B5D3-EF41-AC31-520F6793A8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584195" y="2421678"/>
            <a:ext cx="532637" cy="639889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FB88188F-6EF0-3A4E-8FDD-E6C925CBCD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3964"/>
          <a:stretch/>
        </p:blipFill>
        <p:spPr>
          <a:xfrm>
            <a:off x="584194" y="3110517"/>
            <a:ext cx="532637" cy="63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84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74" y="4554048"/>
            <a:ext cx="5785439" cy="419510"/>
          </a:xfrm>
          <a:prstGeom prst="rect">
            <a:avLst/>
          </a:prstGeom>
        </p:spPr>
      </p:pic>
      <p:sp>
        <p:nvSpPr>
          <p:cNvPr id="19" name="TextovéPole 18">
            <a:extLst>
              <a:ext uri="{FF2B5EF4-FFF2-40B4-BE49-F238E27FC236}">
                <a16:creationId xmlns:a16="http://schemas.microsoft.com/office/drawing/2014/main" id="{0749503F-B732-404F-BCF7-0957C1374837}"/>
              </a:ext>
            </a:extLst>
          </p:cNvPr>
          <p:cNvSpPr txBox="1"/>
          <p:nvPr/>
        </p:nvSpPr>
        <p:spPr>
          <a:xfrm>
            <a:off x="635474" y="3796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err="1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Technotrasa</a:t>
            </a:r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 </a:t>
            </a:r>
            <a:r>
              <a:rPr lang="cs-CZ" sz="2400" dirty="0" err="1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Card</a:t>
            </a:r>
            <a:endParaRPr lang="cs-CZ" sz="2400" dirty="0">
              <a:solidFill>
                <a:srgbClr val="FF0000"/>
              </a:solidFill>
              <a:latin typeface="Input Mono Narrow Medium" panose="02000609030000090004" pitchFamily="49" charset="0"/>
              <a:cs typeface="Effra" panose="020B0603020203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FF9B760-FAF4-434C-A3C9-38101CF84B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854" t="14445" r="29780" b="22407"/>
          <a:stretch/>
        </p:blipFill>
        <p:spPr>
          <a:xfrm>
            <a:off x="721199" y="1073692"/>
            <a:ext cx="3782489" cy="324802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EB43CE6-F268-4C99-8A58-54BED6F60C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479" t="26111" r="29780" b="10741"/>
          <a:stretch/>
        </p:blipFill>
        <p:spPr>
          <a:xfrm>
            <a:off x="4640314" y="1073692"/>
            <a:ext cx="3725339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26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E2F7B6D9-AB0A-C343-BB0F-FBB1DA177338}"/>
              </a:ext>
            </a:extLst>
          </p:cNvPr>
          <p:cNvSpPr txBox="1"/>
          <p:nvPr/>
        </p:nvSpPr>
        <p:spPr>
          <a:xfrm>
            <a:off x="1455003" y="-23855"/>
            <a:ext cx="5947473" cy="466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sz="2800" dirty="0" smtClean="0">
              <a:solidFill>
                <a:schemeClr val="bg1"/>
              </a:solidFill>
              <a:cs typeface="Effra" panose="020B0603020203020204" pitchFamily="34" charset="0"/>
            </a:endParaRPr>
          </a:p>
          <a:p>
            <a:pPr algn="ctr"/>
            <a:r>
              <a:rPr lang="cs-CZ" sz="2800" dirty="0" smtClean="0">
                <a:solidFill>
                  <a:schemeClr val="bg1"/>
                </a:solidFill>
                <a:cs typeface="Effra" panose="020B0603020203020204" pitchFamily="34" charset="0"/>
              </a:rPr>
              <a:t>DĚKUJI </a:t>
            </a:r>
            <a:endParaRPr lang="cs-CZ" sz="2800" dirty="0">
              <a:solidFill>
                <a:schemeClr val="bg1"/>
              </a:solidFill>
              <a:cs typeface="Effra" panose="020B0603020203020204" pitchFamily="34" charset="0"/>
            </a:endParaRPr>
          </a:p>
          <a:p>
            <a:pPr algn="ctr"/>
            <a:r>
              <a:rPr lang="cs-CZ" sz="2800" dirty="0">
                <a:solidFill>
                  <a:schemeClr val="bg1"/>
                </a:solidFill>
                <a:cs typeface="Effra" panose="020B0603020203020204" pitchFamily="34" charset="0"/>
              </a:rPr>
              <a:t>ZA </a:t>
            </a:r>
            <a:r>
              <a:rPr lang="cs-CZ" sz="2800" dirty="0" smtClean="0">
                <a:solidFill>
                  <a:schemeClr val="bg1"/>
                </a:solidFill>
                <a:cs typeface="Effra" panose="020B0603020203020204" pitchFamily="34" charset="0"/>
              </a:rPr>
              <a:t>POZORNOST!</a:t>
            </a:r>
          </a:p>
          <a:p>
            <a:pPr algn="ctr"/>
            <a:endParaRPr lang="cs-CZ" sz="1600" dirty="0" smtClean="0">
              <a:solidFill>
                <a:schemeClr val="bg1"/>
              </a:solidFill>
              <a:cs typeface="Effra" panose="020B0603020203020204" pitchFamily="34" charset="0"/>
            </a:endParaRPr>
          </a:p>
          <a:p>
            <a:pPr algn="ctr"/>
            <a:r>
              <a:rPr lang="cs-CZ" sz="1600" b="1" dirty="0" smtClean="0"/>
              <a:t>Vendula </a:t>
            </a:r>
            <a:r>
              <a:rPr lang="cs-CZ" sz="1600" b="1" dirty="0"/>
              <a:t>Šimečková</a:t>
            </a:r>
          </a:p>
          <a:p>
            <a:pPr algn="ctr"/>
            <a:r>
              <a:rPr lang="cs-CZ" sz="1600" dirty="0" smtClean="0"/>
              <a:t>projektový </a:t>
            </a:r>
            <a:r>
              <a:rPr lang="cs-CZ" sz="1600" dirty="0"/>
              <a:t>manažer</a:t>
            </a:r>
          </a:p>
          <a:p>
            <a:pPr algn="ctr"/>
            <a:r>
              <a:rPr lang="cs-CZ" sz="1600" dirty="0" err="1"/>
              <a:t>Moravian-Silesian</a:t>
            </a:r>
            <a:r>
              <a:rPr lang="cs-CZ" sz="1600" dirty="0"/>
              <a:t> </a:t>
            </a:r>
            <a:r>
              <a:rPr lang="cs-CZ" sz="1600" dirty="0" err="1"/>
              <a:t>Tourism</a:t>
            </a:r>
            <a:r>
              <a:rPr lang="cs-CZ" sz="1600" dirty="0"/>
              <a:t>, s.r.o.</a:t>
            </a:r>
          </a:p>
          <a:p>
            <a:pPr algn="ctr"/>
            <a:r>
              <a:rPr lang="cs-CZ" sz="1600" dirty="0"/>
              <a:t>Vítkovická 3335/15</a:t>
            </a:r>
          </a:p>
          <a:p>
            <a:pPr algn="ctr"/>
            <a:r>
              <a:rPr lang="cs-CZ" sz="1600" dirty="0"/>
              <a:t>702 00  Moravská Ostrava</a:t>
            </a:r>
          </a:p>
          <a:p>
            <a:pPr algn="ctr"/>
            <a:r>
              <a:rPr lang="cs-CZ" sz="1600" dirty="0"/>
              <a:t> </a:t>
            </a:r>
          </a:p>
          <a:p>
            <a:pPr algn="ctr"/>
            <a:r>
              <a:rPr lang="cs-CZ" sz="1600" dirty="0"/>
              <a:t>+420 731 623 841</a:t>
            </a:r>
          </a:p>
          <a:p>
            <a:pPr algn="ctr"/>
            <a:r>
              <a:rPr lang="cs-CZ" sz="1600" dirty="0"/>
              <a:t>vendula.reichova@mstourism.cz</a:t>
            </a:r>
          </a:p>
          <a:p>
            <a:pPr algn="ctr"/>
            <a:r>
              <a:rPr lang="cs-CZ" sz="1600" dirty="0"/>
              <a:t>www.mstourism.cz</a:t>
            </a:r>
          </a:p>
          <a:p>
            <a:pPr algn="ctr"/>
            <a:r>
              <a:rPr lang="cs-CZ" sz="1600" dirty="0"/>
              <a:t>www.severnimorava.travel</a:t>
            </a:r>
          </a:p>
          <a:p>
            <a:pPr algn="ctr"/>
            <a:endParaRPr lang="cs-CZ" sz="3713" dirty="0">
              <a:solidFill>
                <a:schemeClr val="bg1"/>
              </a:solidFill>
              <a:latin typeface="Input Mono Narrow Black" panose="02000609030000090004" pitchFamily="49" charset="0"/>
              <a:cs typeface="Effra" panose="020B0603020203020204" pitchFamily="34" charset="0"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7EB8283B-368F-084E-903F-9F6E47BB1B31}"/>
              </a:ext>
            </a:extLst>
          </p:cNvPr>
          <p:cNvSpPr/>
          <p:nvPr/>
        </p:nvSpPr>
        <p:spPr>
          <a:xfrm>
            <a:off x="7002868" y="494834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dirty="0" smtClean="0">
                <a:solidFill>
                  <a:schemeClr val="bg1"/>
                </a:solidFill>
                <a:latin typeface="Input Mono Narrow Light" panose="02000509020000090004" pitchFamily="49" charset="0"/>
                <a:cs typeface="Effra" panose="020B0603020203020204" pitchFamily="34" charset="0"/>
              </a:rPr>
              <a:t>29.09.2020</a:t>
            </a:r>
            <a:endParaRPr lang="cs-CZ" dirty="0">
              <a:solidFill>
                <a:schemeClr val="bg1"/>
              </a:solidFill>
              <a:latin typeface="Input Mono Narrow Light" panose="02000509020000090004" pitchFamily="49" charset="0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FD40B93-56BD-D645-A728-437DFEF10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53" y="4302732"/>
            <a:ext cx="2051285" cy="36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94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SRDCE?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51017238-71F7-BA48-8A32-13587C5EC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3722" y="1604455"/>
            <a:ext cx="2315375" cy="1934590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06561EE-BF9B-E445-B0B1-DF3ABF8784DB}"/>
              </a:ext>
            </a:extLst>
          </p:cNvPr>
          <p:cNvSpPr/>
          <p:nvPr/>
        </p:nvSpPr>
        <p:spPr>
          <a:xfrm>
            <a:off x="7036203" y="972544"/>
            <a:ext cx="136232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1100" dirty="0">
                <a:latin typeface="Input Mono Narrow Light" panose="02000509020000090004"/>
              </a:rPr>
              <a:t>symbol propojení</a:t>
            </a:r>
          </a:p>
          <a:p>
            <a:pPr fontAlgn="base"/>
            <a:r>
              <a:rPr lang="cs-CZ" sz="1100" dirty="0">
                <a:latin typeface="Input Mono Narrow Light" panose="02000509020000090004"/>
              </a:rPr>
              <a:t>partnerů</a:t>
            </a:r>
          </a:p>
        </p:txBody>
      </p:sp>
      <p:graphicFrame>
        <p:nvGraphicFramePr>
          <p:cNvPr id="16" name="Objekt 15">
            <a:extLst>
              <a:ext uri="{FF2B5EF4-FFF2-40B4-BE49-F238E27FC236}">
                <a16:creationId xmlns:a16="http://schemas.microsoft.com/office/drawing/2014/main" id="{B7A060CB-EA22-B54D-8122-2C819C31A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492303"/>
              </p:ext>
            </p:extLst>
          </p:nvPr>
        </p:nvGraphicFramePr>
        <p:xfrm>
          <a:off x="5353918" y="2929635"/>
          <a:ext cx="947501" cy="1025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Image" r:id="rId5" imgW="7085520" imgH="7682400" progId="Photoshop.Image.18">
                  <p:embed/>
                </p:oleObj>
              </mc:Choice>
              <mc:Fallback>
                <p:oleObj name="Image" r:id="rId5" imgW="7085520" imgH="7682400" progId="Photoshop.Image.18">
                  <p:embed/>
                  <p:pic>
                    <p:nvPicPr>
                      <p:cNvPr id="12" name="Objekt 11">
                        <a:extLst>
                          <a:ext uri="{FF2B5EF4-FFF2-40B4-BE49-F238E27FC236}">
                            <a16:creationId xmlns:a16="http://schemas.microsoft.com/office/drawing/2014/main" id="{1F90B3BB-46D8-4C8C-8D6D-E9388507A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3918" y="2929635"/>
                        <a:ext cx="947501" cy="1025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Obrázek 16">
            <a:extLst>
              <a:ext uri="{FF2B5EF4-FFF2-40B4-BE49-F238E27FC236}">
                <a16:creationId xmlns:a16="http://schemas.microsoft.com/office/drawing/2014/main" id="{7DD6F293-14F1-CB48-8CC3-C1BF10EB84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0218" y="931828"/>
            <a:ext cx="1282402" cy="769441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A7E7210B-EBD1-6547-A939-5ABD3690A9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920" y="2727679"/>
            <a:ext cx="933317" cy="933317"/>
          </a:xfrm>
          <a:prstGeom prst="rect">
            <a:avLst/>
          </a:prstGeom>
        </p:spPr>
      </p:pic>
      <p:sp>
        <p:nvSpPr>
          <p:cNvPr id="19" name="Obdélník 18">
            <a:extLst>
              <a:ext uri="{FF2B5EF4-FFF2-40B4-BE49-F238E27FC236}">
                <a16:creationId xmlns:a16="http://schemas.microsoft.com/office/drawing/2014/main" id="{88ACDCD2-0308-3545-8D03-97DDB1D22E2E}"/>
              </a:ext>
            </a:extLst>
          </p:cNvPr>
          <p:cNvSpPr/>
          <p:nvPr/>
        </p:nvSpPr>
        <p:spPr>
          <a:xfrm>
            <a:off x="1568886" y="2866198"/>
            <a:ext cx="19492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1100" dirty="0">
                <a:latin typeface="Input Mono Narrow Light" panose="02000509020000090004"/>
              </a:rPr>
              <a:t>linie pod rukama konstruktéra, </a:t>
            </a:r>
          </a:p>
          <a:p>
            <a:pPr fontAlgn="base"/>
            <a:r>
              <a:rPr lang="cs-CZ" sz="1100" dirty="0">
                <a:latin typeface="Input Mono Narrow Light" panose="02000509020000090004"/>
              </a:rPr>
              <a:t>symbol technické dovednosti 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EF47B89D-8A1A-3A4A-A71A-7F010B45545A}"/>
              </a:ext>
            </a:extLst>
          </p:cNvPr>
          <p:cNvSpPr/>
          <p:nvPr/>
        </p:nvSpPr>
        <p:spPr>
          <a:xfrm>
            <a:off x="6096207" y="2142922"/>
            <a:ext cx="281271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1100" dirty="0">
                <a:latin typeface="Input Mono Narrow Light" panose="02000509020000090004"/>
              </a:rPr>
              <a:t>stylizace do neopracovaného, surového kousku uhlí, vápence, žel. rudy, křemíku, atd., symbolů nerostného bohatství kraje </a:t>
            </a:r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B817F5FB-C309-8040-B979-B6C0FB65D107}"/>
              </a:ext>
            </a:extLst>
          </p:cNvPr>
          <p:cNvSpPr/>
          <p:nvPr/>
        </p:nvSpPr>
        <p:spPr>
          <a:xfrm>
            <a:off x="2230450" y="951334"/>
            <a:ext cx="277840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1100" dirty="0">
                <a:latin typeface="Input Mono Narrow Light" panose="02000509020000090004"/>
              </a:rPr>
              <a:t>symbol hrdosti </a:t>
            </a:r>
          </a:p>
          <a:p>
            <a:pPr fontAlgn="base"/>
            <a:r>
              <a:rPr lang="cs-CZ" sz="1100" dirty="0">
                <a:latin typeface="Input Mono Narrow Light" panose="02000509020000090004"/>
              </a:rPr>
              <a:t>obyvatel</a:t>
            </a:r>
          </a:p>
          <a:p>
            <a:pPr fontAlgn="base"/>
            <a:r>
              <a:rPr lang="cs-CZ" sz="1100" dirty="0">
                <a:latin typeface="Input Mono Narrow Light" panose="02000509020000090004"/>
              </a:rPr>
              <a:t>na svůj kraj  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6D50FCF9-FC9A-264A-85A9-44413B0FA5E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3550" y="1016778"/>
            <a:ext cx="933317" cy="98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50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SDĚLENÍ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20" name="Obdélník 19">
            <a:extLst>
              <a:ext uri="{FF2B5EF4-FFF2-40B4-BE49-F238E27FC236}">
                <a16:creationId xmlns:a16="http://schemas.microsoft.com/office/drawing/2014/main" id="{EF47B89D-8A1A-3A4A-A71A-7F010B45545A}"/>
              </a:ext>
            </a:extLst>
          </p:cNvPr>
          <p:cNvSpPr/>
          <p:nvPr/>
        </p:nvSpPr>
        <p:spPr>
          <a:xfrm>
            <a:off x="5146972" y="1256298"/>
            <a:ext cx="37357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dirty="0">
                <a:latin typeface="Input Mono Narrow Light" panose="02000509020000090004"/>
              </a:rPr>
              <a:t>Poznejte hluboké, autentické a jedinečné příběhy lidí severu Moravy a Slezska, jejichž srdce a pracovité ruce přetvářejí po staletí  suroviny na energii a ušlechtilou krásu.  </a:t>
            </a:r>
          </a:p>
        </p:txBody>
      </p:sp>
      <p:pic>
        <p:nvPicPr>
          <p:cNvPr id="23" name="Obrázek 22">
            <a:extLst>
              <a:ext uri="{FF2B5EF4-FFF2-40B4-BE49-F238E27FC236}">
                <a16:creationId xmlns:a16="http://schemas.microsoft.com/office/drawing/2014/main" id="{CAEA8276-4C3B-E04B-9903-76018F299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93" y="1208234"/>
            <a:ext cx="4275195" cy="240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SDĚLENÍ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20" name="Obdélník 19">
            <a:extLst>
              <a:ext uri="{FF2B5EF4-FFF2-40B4-BE49-F238E27FC236}">
                <a16:creationId xmlns:a16="http://schemas.microsoft.com/office/drawing/2014/main" id="{EF47B89D-8A1A-3A4A-A71A-7F010B45545A}"/>
              </a:ext>
            </a:extLst>
          </p:cNvPr>
          <p:cNvSpPr/>
          <p:nvPr/>
        </p:nvSpPr>
        <p:spPr>
          <a:xfrm>
            <a:off x="461717" y="968915"/>
            <a:ext cx="8220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1400" cap="all" dirty="0">
                <a:latin typeface="Input Mono Narrow Medium" panose="02000609030000090004" pitchFamily="49" charset="0"/>
              </a:rPr>
              <a:t>Na rozvoji regionu se podíleli příslušníci různých států, národností, náboženství i kultur (Rakušané, Čechoslováci, Češi, Slezané, Slováci, Moravané, Němci, katolíci, protestanti, Židé, a další). Jsme na ně hrdí.</a:t>
            </a:r>
            <a:r>
              <a:rPr lang="cs-CZ" sz="1400" dirty="0">
                <a:latin typeface="Input Mono Narrow Light" panose="02000509020000090004"/>
              </a:rPr>
              <a:t>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37CB060-D0B5-1042-AC58-795FDA530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25" y="1938498"/>
            <a:ext cx="826207" cy="826207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B2638180-A3D7-5C43-B7BF-1658D938F74B}"/>
              </a:ext>
            </a:extLst>
          </p:cNvPr>
          <p:cNvSpPr/>
          <p:nvPr/>
        </p:nvSpPr>
        <p:spPr>
          <a:xfrm>
            <a:off x="1491992" y="1879058"/>
            <a:ext cx="312355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Karl </a:t>
            </a:r>
            <a:r>
              <a:rPr lang="cs-CZ" sz="1100" cap="all" dirty="0" err="1">
                <a:solidFill>
                  <a:srgbClr val="FF0000"/>
                </a:solidFill>
                <a:latin typeface="Input Mono Narrow Medium" panose="02000609030000090004" pitchFamily="49" charset="0"/>
              </a:rPr>
              <a:t>Schinzel</a:t>
            </a:r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 </a:t>
            </a:r>
          </a:p>
          <a:p>
            <a:r>
              <a:rPr lang="cs-CZ" sz="1100" dirty="0">
                <a:latin typeface="Input Mono Narrow Light"/>
              </a:rPr>
              <a:t>rakouský Němec z </a:t>
            </a:r>
            <a:r>
              <a:rPr lang="cs-CZ" sz="1100" dirty="0" err="1">
                <a:latin typeface="Input Mono Narrow Light"/>
              </a:rPr>
              <a:t>Edrovic</a:t>
            </a:r>
            <a:r>
              <a:rPr lang="cs-CZ" sz="1100" dirty="0">
                <a:latin typeface="Input Mono Narrow Light"/>
              </a:rPr>
              <a:t> </a:t>
            </a:r>
          </a:p>
          <a:p>
            <a:r>
              <a:rPr lang="cs-CZ" sz="1100" dirty="0">
                <a:latin typeface="Input Mono Narrow Light"/>
              </a:rPr>
              <a:t>u Rýmařova, vynálezce </a:t>
            </a:r>
            <a:r>
              <a:rPr lang="cs-CZ" sz="1100" dirty="0" err="1">
                <a:latin typeface="Input Mono Narrow Light"/>
              </a:rPr>
              <a:t>katachromie</a:t>
            </a:r>
            <a:r>
              <a:rPr lang="cs-CZ" sz="1100" dirty="0">
                <a:latin typeface="Input Mono Narrow Light"/>
              </a:rPr>
              <a:t>, </a:t>
            </a:r>
          </a:p>
          <a:p>
            <a:r>
              <a:rPr lang="cs-CZ" sz="1100" dirty="0">
                <a:latin typeface="Input Mono Narrow Light"/>
              </a:rPr>
              <a:t>která dala základ barevnému </a:t>
            </a:r>
          </a:p>
          <a:p>
            <a:r>
              <a:rPr lang="cs-CZ" sz="1100" dirty="0">
                <a:latin typeface="Input Mono Narrow Light"/>
              </a:rPr>
              <a:t>filmu Kodak, </a:t>
            </a:r>
            <a:r>
              <a:rPr lang="cs-CZ" sz="1100" dirty="0" err="1">
                <a:latin typeface="Input Mono Narrow Light"/>
              </a:rPr>
              <a:t>Agfa</a:t>
            </a:r>
            <a:endParaRPr lang="cs-CZ" sz="1100" dirty="0">
              <a:latin typeface="Input Mono Narrow Light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E40FF87F-21E1-414D-B5B3-BDA7BAB17562}"/>
              </a:ext>
            </a:extLst>
          </p:cNvPr>
          <p:cNvSpPr/>
          <p:nvPr/>
        </p:nvSpPr>
        <p:spPr>
          <a:xfrm>
            <a:off x="1491992" y="3043028"/>
            <a:ext cx="312355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cap="all" dirty="0" err="1">
                <a:solidFill>
                  <a:srgbClr val="FF0000"/>
                </a:solidFill>
                <a:latin typeface="Input Mono Narrow Medium" panose="02000609030000090004" pitchFamily="49" charset="0"/>
              </a:rPr>
              <a:t>Salomon</a:t>
            </a:r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 Mayer Rothschild</a:t>
            </a:r>
          </a:p>
          <a:p>
            <a:r>
              <a:rPr lang="cs-CZ" sz="1100" dirty="0">
                <a:latin typeface="Input Mono Narrow Light"/>
              </a:rPr>
              <a:t>průmyslník židovského původu, narozený ve Frankfurtu nad Mohanem, tvůrce impéria Vítkovických železáren 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0DF715B4-502A-8042-998C-8145D0EE67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886" t="1834" r="27886" b="13879"/>
          <a:stretch/>
        </p:blipFill>
        <p:spPr>
          <a:xfrm>
            <a:off x="575725" y="3069154"/>
            <a:ext cx="826207" cy="885647"/>
          </a:xfrm>
          <a:prstGeom prst="rect">
            <a:avLst/>
          </a:prstGeom>
        </p:spPr>
      </p:pic>
      <p:sp>
        <p:nvSpPr>
          <p:cNvPr id="19" name="Obdélník 18">
            <a:extLst>
              <a:ext uri="{FF2B5EF4-FFF2-40B4-BE49-F238E27FC236}">
                <a16:creationId xmlns:a16="http://schemas.microsoft.com/office/drawing/2014/main" id="{81C160EB-CBC5-4E4B-BC15-251BA98706AC}"/>
              </a:ext>
            </a:extLst>
          </p:cNvPr>
          <p:cNvSpPr/>
          <p:nvPr/>
        </p:nvSpPr>
        <p:spPr>
          <a:xfrm>
            <a:off x="5691537" y="1930268"/>
            <a:ext cx="21984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Josef </a:t>
            </a:r>
            <a:r>
              <a:rPr lang="cs-CZ" sz="1100" cap="all" dirty="0" err="1">
                <a:solidFill>
                  <a:srgbClr val="FF0000"/>
                </a:solidFill>
                <a:latin typeface="Input Mono Narrow Medium" panose="02000609030000090004" pitchFamily="49" charset="0"/>
              </a:rPr>
              <a:t>Sousedík</a:t>
            </a:r>
            <a:endParaRPr lang="cs-CZ" sz="1100" cap="all" dirty="0">
              <a:solidFill>
                <a:srgbClr val="FF0000"/>
              </a:solidFill>
              <a:latin typeface="Input Mono Narrow Medium" panose="02000609030000090004" pitchFamily="49" charset="0"/>
            </a:endParaRPr>
          </a:p>
          <a:p>
            <a:r>
              <a:rPr lang="cs-CZ" sz="1100" dirty="0">
                <a:latin typeface="Input Mono Narrow Light"/>
              </a:rPr>
              <a:t>geniální konstruktér </a:t>
            </a:r>
          </a:p>
          <a:p>
            <a:r>
              <a:rPr lang="cs-CZ" sz="1100" dirty="0">
                <a:latin typeface="Input Mono Narrow Light"/>
              </a:rPr>
              <a:t>původem z Valašska, </a:t>
            </a:r>
          </a:p>
          <a:p>
            <a:r>
              <a:rPr lang="cs-CZ" sz="1100" dirty="0">
                <a:latin typeface="Input Mono Narrow Light"/>
              </a:rPr>
              <a:t>spolutvůrce legendární </a:t>
            </a:r>
          </a:p>
          <a:p>
            <a:r>
              <a:rPr lang="cs-CZ" sz="1100" dirty="0">
                <a:latin typeface="Input Mono Narrow Light"/>
              </a:rPr>
              <a:t>„Slovenské </a:t>
            </a:r>
            <a:r>
              <a:rPr lang="cs-CZ" sz="1100" dirty="0" err="1">
                <a:latin typeface="Input Mono Narrow Light"/>
              </a:rPr>
              <a:t>strely</a:t>
            </a:r>
            <a:r>
              <a:rPr lang="cs-CZ" sz="1100" dirty="0">
                <a:latin typeface="Input Mono Narrow Light"/>
              </a:rPr>
              <a:t>“</a:t>
            </a:r>
          </a:p>
          <a:p>
            <a:endParaRPr lang="cs-CZ" sz="1100" dirty="0">
              <a:latin typeface="Input Mono Narrow Light"/>
            </a:endParaRPr>
          </a:p>
        </p:txBody>
      </p:sp>
      <p:pic>
        <p:nvPicPr>
          <p:cNvPr id="21" name="Obrázek 20">
            <a:extLst>
              <a:ext uri="{FF2B5EF4-FFF2-40B4-BE49-F238E27FC236}">
                <a16:creationId xmlns:a16="http://schemas.microsoft.com/office/drawing/2014/main" id="{6F586EAD-F39E-C945-AADA-54E0C3BEF5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24" b="13564"/>
          <a:stretch/>
        </p:blipFill>
        <p:spPr>
          <a:xfrm>
            <a:off x="4653350" y="1938498"/>
            <a:ext cx="826207" cy="870725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31959348-B353-964C-AE01-F935145A8935}"/>
              </a:ext>
            </a:extLst>
          </p:cNvPr>
          <p:cNvSpPr/>
          <p:nvPr/>
        </p:nvSpPr>
        <p:spPr>
          <a:xfrm>
            <a:off x="5691537" y="3000497"/>
            <a:ext cx="23464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cap="all" dirty="0">
                <a:solidFill>
                  <a:srgbClr val="FF0000"/>
                </a:solidFill>
                <a:latin typeface="Input Mono Narrow Medium" panose="02000609030000090004" pitchFamily="49" charset="0"/>
              </a:rPr>
              <a:t>Ignác </a:t>
            </a:r>
            <a:r>
              <a:rPr lang="cs-CZ" sz="1100" cap="all" dirty="0" err="1">
                <a:solidFill>
                  <a:srgbClr val="FF0000"/>
                </a:solidFill>
                <a:latin typeface="Input Mono Narrow Medium" panose="02000609030000090004" pitchFamily="49" charset="0"/>
              </a:rPr>
              <a:t>Šustala</a:t>
            </a:r>
            <a:endParaRPr lang="cs-CZ" sz="1100" cap="all" dirty="0">
              <a:solidFill>
                <a:srgbClr val="FF0000"/>
              </a:solidFill>
              <a:latin typeface="Input Mono Narrow Medium" panose="02000609030000090004" pitchFamily="49" charset="0"/>
            </a:endParaRPr>
          </a:p>
          <a:p>
            <a:r>
              <a:rPr lang="cs-CZ" sz="1100" dirty="0">
                <a:latin typeface="Input Mono Narrow Light"/>
              </a:rPr>
              <a:t>moravský podnikatel </a:t>
            </a:r>
          </a:p>
          <a:p>
            <a:r>
              <a:rPr lang="cs-CZ" sz="1100" dirty="0">
                <a:latin typeface="Input Mono Narrow Light"/>
              </a:rPr>
              <a:t>z Kopřivnice, zakladatel slavné kopřivnické automobilky Tatra </a:t>
            </a:r>
          </a:p>
          <a:p>
            <a:endParaRPr lang="cs-CZ" sz="1100" dirty="0">
              <a:latin typeface="Input Mono Narrow Light"/>
            </a:endParaRPr>
          </a:p>
        </p:txBody>
      </p:sp>
      <p:pic>
        <p:nvPicPr>
          <p:cNvPr id="24" name="Obrázek 23">
            <a:extLst>
              <a:ext uri="{FF2B5EF4-FFF2-40B4-BE49-F238E27FC236}">
                <a16:creationId xmlns:a16="http://schemas.microsoft.com/office/drawing/2014/main" id="{EF63DD95-2186-6F4D-B852-FDB21927A6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24" b="13564"/>
          <a:stretch/>
        </p:blipFill>
        <p:spPr>
          <a:xfrm>
            <a:off x="4653350" y="3008727"/>
            <a:ext cx="826207" cy="870725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F3ED333D-0F74-504E-975E-AAEE60BAD69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818" b="21751"/>
          <a:stretch/>
        </p:blipFill>
        <p:spPr>
          <a:xfrm>
            <a:off x="4653350" y="3000497"/>
            <a:ext cx="834857" cy="87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65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E68E4D4-6DCC-BC44-8BD4-5116DA6DD073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7 LINIÍ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D19D4B-E615-844E-B89E-75E0AE65C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9C732EB7-BD24-BC40-8CAF-9E29D25E53B9}"/>
              </a:ext>
            </a:extLst>
          </p:cNvPr>
          <p:cNvSpPr txBox="1"/>
          <p:nvPr/>
        </p:nvSpPr>
        <p:spPr>
          <a:xfrm>
            <a:off x="973527" y="1836080"/>
            <a:ext cx="1419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CESTA ŽELEZA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7B23004-BE58-5945-AF41-4108AC65C17A}"/>
              </a:ext>
            </a:extLst>
          </p:cNvPr>
          <p:cNvSpPr txBox="1"/>
          <p:nvPr/>
        </p:nvSpPr>
        <p:spPr>
          <a:xfrm>
            <a:off x="1947777" y="3378194"/>
            <a:ext cx="1341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POKLADY </a:t>
            </a:r>
          </a:p>
          <a:p>
            <a:pPr algn="ctr"/>
            <a:r>
              <a:rPr lang="cs-CZ" sz="1400" dirty="0">
                <a:latin typeface="Input Mono Narrow Light"/>
              </a:rPr>
              <a:t>Z HLUBIN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812135C8-E36B-5847-A685-B9B9D4C40D2B}"/>
              </a:ext>
            </a:extLst>
          </p:cNvPr>
          <p:cNvSpPr txBox="1"/>
          <p:nvPr/>
        </p:nvSpPr>
        <p:spPr>
          <a:xfrm>
            <a:off x="6634331" y="1836080"/>
            <a:ext cx="2222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KDYŽ ŽIVLY </a:t>
            </a:r>
          </a:p>
          <a:p>
            <a:pPr algn="ctr"/>
            <a:r>
              <a:rPr lang="cs-CZ" sz="1400" dirty="0">
                <a:latin typeface="Input Mono Narrow Light"/>
              </a:rPr>
              <a:t>SLOUŽÍ </a:t>
            </a:r>
          </a:p>
          <a:p>
            <a:pPr algn="ctr"/>
            <a:r>
              <a:rPr lang="cs-CZ" sz="1400" dirty="0">
                <a:latin typeface="Input Mono Narrow Light"/>
              </a:rPr>
              <a:t>A POMÁHAJÍ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9C781F38-1384-FF48-80CF-B7488439AEDE}"/>
              </a:ext>
            </a:extLst>
          </p:cNvPr>
          <p:cNvSpPr txBox="1"/>
          <p:nvPr/>
        </p:nvSpPr>
        <p:spPr>
          <a:xfrm>
            <a:off x="4846841" y="1836080"/>
            <a:ext cx="15963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TRADICE, </a:t>
            </a:r>
          </a:p>
          <a:p>
            <a:pPr algn="ctr"/>
            <a:r>
              <a:rPr lang="cs-CZ" sz="1400" dirty="0">
                <a:latin typeface="Input Mono Narrow Light"/>
              </a:rPr>
              <a:t>STYL </a:t>
            </a:r>
          </a:p>
          <a:p>
            <a:pPr algn="ctr"/>
            <a:r>
              <a:rPr lang="cs-CZ" sz="1400" dirty="0">
                <a:latin typeface="Input Mono Narrow Light"/>
              </a:rPr>
              <a:t>A ELEGANCE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CB2709C8-EB02-5F40-BF0B-70E14FBE6770}"/>
              </a:ext>
            </a:extLst>
          </p:cNvPr>
          <p:cNvSpPr txBox="1"/>
          <p:nvPr/>
        </p:nvSpPr>
        <p:spPr>
          <a:xfrm>
            <a:off x="2999998" y="1836080"/>
            <a:ext cx="1214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OPOJENÍ DOPRAVOU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CF2934CE-4D9C-7C45-A972-80AE9EFB81A7}"/>
              </a:ext>
            </a:extLst>
          </p:cNvPr>
          <p:cNvSpPr txBox="1"/>
          <p:nvPr/>
        </p:nvSpPr>
        <p:spPr>
          <a:xfrm>
            <a:off x="6231137" y="3378194"/>
            <a:ext cx="1860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ODVAHA, HRDOST, </a:t>
            </a:r>
          </a:p>
          <a:p>
            <a:pPr algn="ctr"/>
            <a:r>
              <a:rPr lang="cs-CZ" sz="1400" dirty="0">
                <a:latin typeface="Input Mono Narrow Light"/>
              </a:rPr>
              <a:t>ODHODLÁNÍ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55BAE97B-C41D-B34E-B563-5E6785C538CD}"/>
              </a:ext>
            </a:extLst>
          </p:cNvPr>
          <p:cNvSpPr txBox="1"/>
          <p:nvPr/>
        </p:nvSpPr>
        <p:spPr>
          <a:xfrm>
            <a:off x="3979536" y="3378194"/>
            <a:ext cx="1214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>
                <a:latin typeface="Input Mono Narrow Light"/>
              </a:rPr>
              <a:t>KDE TO ZAVONÍ </a:t>
            </a:r>
          </a:p>
        </p:txBody>
      </p:sp>
      <p:pic>
        <p:nvPicPr>
          <p:cNvPr id="29" name="Obrázek 28" descr="Obsah obrázku exteriér, tráva, hora, pole&#10;&#10;Popis byl vytvořen automaticky">
            <a:extLst>
              <a:ext uri="{FF2B5EF4-FFF2-40B4-BE49-F238E27FC236}">
                <a16:creationId xmlns:a16="http://schemas.microsoft.com/office/drawing/2014/main" id="{22D510A4-5698-2B4B-8568-36CB3220A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029" y="2743074"/>
            <a:ext cx="1075321" cy="957585"/>
          </a:xfrm>
          <a:prstGeom prst="rect">
            <a:avLst/>
          </a:prstGeom>
        </p:spPr>
      </p:pic>
      <p:pic>
        <p:nvPicPr>
          <p:cNvPr id="30" name="Obrázek 29" descr="Obsah obrázku exteriér, zelená, zastavit, vsedě&#10;&#10;Popis byl vytvořen automaticky">
            <a:extLst>
              <a:ext uri="{FF2B5EF4-FFF2-40B4-BE49-F238E27FC236}">
                <a16:creationId xmlns:a16="http://schemas.microsoft.com/office/drawing/2014/main" id="{4C72D5F0-A81E-BB46-BCA0-EF1826068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055" y="1051607"/>
            <a:ext cx="1075321" cy="957585"/>
          </a:xfrm>
          <a:prstGeom prst="rect">
            <a:avLst/>
          </a:prstGeom>
        </p:spPr>
      </p:pic>
      <p:pic>
        <p:nvPicPr>
          <p:cNvPr id="31" name="Obrázek 30" descr="Obsah obrázku tráva, exteriér, zelená, vlak&#10;&#10;Popis byl vytvořen automaticky">
            <a:extLst>
              <a:ext uri="{FF2B5EF4-FFF2-40B4-BE49-F238E27FC236}">
                <a16:creationId xmlns:a16="http://schemas.microsoft.com/office/drawing/2014/main" id="{2517A43C-AD48-7340-B92B-21896172A8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2919" y="1051607"/>
            <a:ext cx="1075321" cy="957585"/>
          </a:xfrm>
          <a:prstGeom prst="rect">
            <a:avLst/>
          </a:prstGeom>
        </p:spPr>
      </p:pic>
      <p:pic>
        <p:nvPicPr>
          <p:cNvPr id="32" name="Obrázek 31" descr="Obsah obrázku stůl, vsedě, talíř, jídlo&#10;&#10;Popis byl vytvořen automaticky">
            <a:extLst>
              <a:ext uri="{FF2B5EF4-FFF2-40B4-BE49-F238E27FC236}">
                <a16:creationId xmlns:a16="http://schemas.microsoft.com/office/drawing/2014/main" id="{E28665EC-70DC-7C48-80F2-D1F8489325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0443" y="1051607"/>
            <a:ext cx="1075321" cy="957585"/>
          </a:xfrm>
          <a:prstGeom prst="rect">
            <a:avLst/>
          </a:prstGeom>
        </p:spPr>
      </p:pic>
      <p:pic>
        <p:nvPicPr>
          <p:cNvPr id="33" name="Obrázek 32" descr="Obsah obrázku tráva, zelená, exteriér, podepsat&#10;&#10;Popis byl vytvořen automaticky">
            <a:extLst>
              <a:ext uri="{FF2B5EF4-FFF2-40B4-BE49-F238E27FC236}">
                <a16:creationId xmlns:a16="http://schemas.microsoft.com/office/drawing/2014/main" id="{1EAD1A74-4843-6B42-BC14-214AB2A533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6930" y="1051607"/>
            <a:ext cx="1083170" cy="957585"/>
          </a:xfrm>
          <a:prstGeom prst="rect">
            <a:avLst/>
          </a:prstGeom>
        </p:spPr>
      </p:pic>
      <p:pic>
        <p:nvPicPr>
          <p:cNvPr id="34" name="Obrázek 33" descr="Obsah obrázku exteriér, zelená, hora, vsedě&#10;&#10;Popis byl vytvořen automaticky">
            <a:extLst>
              <a:ext uri="{FF2B5EF4-FFF2-40B4-BE49-F238E27FC236}">
                <a16:creationId xmlns:a16="http://schemas.microsoft.com/office/drawing/2014/main" id="{3F5BCCE2-02B0-8844-95FB-90505974B7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8414" y="2743074"/>
            <a:ext cx="1075321" cy="957585"/>
          </a:xfrm>
          <a:prstGeom prst="rect">
            <a:avLst/>
          </a:prstGeom>
        </p:spPr>
      </p:pic>
      <p:pic>
        <p:nvPicPr>
          <p:cNvPr id="35" name="Obrázek 34" descr="Obsah obrázku jídlo, zelená, interiér, stůl&#10;&#10;Popis byl vytvořen automaticky">
            <a:extLst>
              <a:ext uri="{FF2B5EF4-FFF2-40B4-BE49-F238E27FC236}">
                <a16:creationId xmlns:a16="http://schemas.microsoft.com/office/drawing/2014/main" id="{E6315407-4CEE-7545-ACF5-A7B99BEFEB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25326" y="2743074"/>
            <a:ext cx="1075321" cy="95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23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1B957436-2701-4175-B400-BBF419745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492" y="798745"/>
            <a:ext cx="1350637" cy="978410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1EDE86B6-6999-49D4-960B-79B6F56EBB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618"/>
          <a:stretch/>
        </p:blipFill>
        <p:spPr>
          <a:xfrm>
            <a:off x="6277409" y="474051"/>
            <a:ext cx="1350637" cy="974682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001FCED8-5E72-469A-AD3C-7B112CDD8E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79" r="4414"/>
          <a:stretch/>
        </p:blipFill>
        <p:spPr>
          <a:xfrm>
            <a:off x="737459" y="2963791"/>
            <a:ext cx="1350638" cy="973358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A2FE2FBA-3D32-466E-8E91-C7095666CA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854"/>
          <a:stretch/>
        </p:blipFill>
        <p:spPr>
          <a:xfrm>
            <a:off x="5660456" y="2929012"/>
            <a:ext cx="1350638" cy="973359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EC9D18D8-7977-4471-A1D3-1D2ABF4723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12"/>
          <a:stretch/>
        </p:blipFill>
        <p:spPr>
          <a:xfrm>
            <a:off x="7557547" y="2921094"/>
            <a:ext cx="1368088" cy="971559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ED592C29-2F22-784C-B501-41E62C1CF7FA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PROPOJENÍ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27E5880B-149C-B444-BA4B-A1A36EC5F8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92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Přímá spojnice 86">
            <a:extLst>
              <a:ext uri="{FF2B5EF4-FFF2-40B4-BE49-F238E27FC236}">
                <a16:creationId xmlns:a16="http://schemas.microsoft.com/office/drawing/2014/main" id="{8572ED00-4F15-4B98-A7CF-9E73293EF0AA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2088097" y="3450470"/>
            <a:ext cx="46113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E3750DD6-AC74-4860-AE4B-01E54BC954AD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3770129" y="1287950"/>
            <a:ext cx="2929274" cy="1641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ázek 23">
            <a:extLst>
              <a:ext uri="{FF2B5EF4-FFF2-40B4-BE49-F238E27FC236}">
                <a16:creationId xmlns:a16="http://schemas.microsoft.com/office/drawing/2014/main" id="{1B957436-2701-4175-B400-BBF419745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492" y="798745"/>
            <a:ext cx="1350637" cy="978410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1EDE86B6-6999-49D4-960B-79B6F56EBB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618"/>
          <a:stretch/>
        </p:blipFill>
        <p:spPr>
          <a:xfrm>
            <a:off x="6277409" y="474051"/>
            <a:ext cx="1350637" cy="974682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001FCED8-5E72-469A-AD3C-7B112CDD8E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79" r="4414"/>
          <a:stretch/>
        </p:blipFill>
        <p:spPr>
          <a:xfrm>
            <a:off x="737459" y="2963791"/>
            <a:ext cx="1350638" cy="973358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A2FE2FBA-3D32-466E-8E91-C7095666CA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854"/>
          <a:stretch/>
        </p:blipFill>
        <p:spPr>
          <a:xfrm>
            <a:off x="5660456" y="2929012"/>
            <a:ext cx="1350638" cy="973359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EC9D18D8-7977-4471-A1D3-1D2ABF4723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12"/>
          <a:stretch/>
        </p:blipFill>
        <p:spPr>
          <a:xfrm>
            <a:off x="7557547" y="2921094"/>
            <a:ext cx="1368088" cy="971559"/>
          </a:xfrm>
          <a:prstGeom prst="rect">
            <a:avLst/>
          </a:prstGeom>
        </p:spPr>
      </p:pic>
      <p:sp>
        <p:nvSpPr>
          <p:cNvPr id="35" name="TextovéPole 34">
            <a:extLst>
              <a:ext uri="{FF2B5EF4-FFF2-40B4-BE49-F238E27FC236}">
                <a16:creationId xmlns:a16="http://schemas.microsoft.com/office/drawing/2014/main" id="{36F4B0DB-4938-4BAD-B61C-54E1523991DF}"/>
              </a:ext>
            </a:extLst>
          </p:cNvPr>
          <p:cNvSpPr txBox="1"/>
          <p:nvPr/>
        </p:nvSpPr>
        <p:spPr>
          <a:xfrm rot="19705903">
            <a:off x="2125958" y="2517315"/>
            <a:ext cx="3382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Cementárna Štramberk dodávala </a:t>
            </a:r>
          </a:p>
          <a:p>
            <a:pPr algn="ctr"/>
            <a:r>
              <a:rPr lang="cs-CZ" sz="1000" dirty="0">
                <a:latin typeface="Input Mono Narrow Light"/>
              </a:rPr>
              <a:t>materiál k betonáži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4B004FBC-5B43-4882-A58A-C3DD31FFBFFE}"/>
              </a:ext>
            </a:extLst>
          </p:cNvPr>
          <p:cNvSpPr txBox="1"/>
          <p:nvPr/>
        </p:nvSpPr>
        <p:spPr>
          <a:xfrm rot="21166920">
            <a:off x="3460784" y="698399"/>
            <a:ext cx="3040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Železárny dodávaly armaturu </a:t>
            </a:r>
          </a:p>
          <a:p>
            <a:pPr algn="ctr"/>
            <a:r>
              <a:rPr lang="cs-CZ" sz="1000" dirty="0">
                <a:latin typeface="Input Mono Narrow Light"/>
              </a:rPr>
              <a:t>i rozsocháče</a:t>
            </a: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17C955C4-32FF-417F-980F-B3A7610F4C3A}"/>
              </a:ext>
            </a:extLst>
          </p:cNvPr>
          <p:cNvSpPr txBox="1"/>
          <p:nvPr/>
        </p:nvSpPr>
        <p:spPr>
          <a:xfrm rot="2499402">
            <a:off x="6833431" y="1924360"/>
            <a:ext cx="2456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Z Bílovce pochází </a:t>
            </a:r>
          </a:p>
          <a:p>
            <a:pPr algn="ctr"/>
            <a:r>
              <a:rPr lang="cs-CZ" sz="1000" dirty="0">
                <a:latin typeface="Input Mono Narrow Light"/>
              </a:rPr>
              <a:t>knoflíky  uniforem</a:t>
            </a:r>
          </a:p>
        </p:txBody>
      </p:sp>
      <p:sp>
        <p:nvSpPr>
          <p:cNvPr id="41" name="TextovéPole 40">
            <a:extLst>
              <a:ext uri="{FF2B5EF4-FFF2-40B4-BE49-F238E27FC236}">
                <a16:creationId xmlns:a16="http://schemas.microsoft.com/office/drawing/2014/main" id="{F6409C47-BE8D-407D-A865-EE22BFE10629}"/>
              </a:ext>
            </a:extLst>
          </p:cNvPr>
          <p:cNvSpPr txBox="1"/>
          <p:nvPr/>
        </p:nvSpPr>
        <p:spPr>
          <a:xfrm>
            <a:off x="1578130" y="3547034"/>
            <a:ext cx="45567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Dcera vlastníka lomu Kotouč W. </a:t>
            </a:r>
            <a:r>
              <a:rPr lang="cs-CZ" sz="1000" dirty="0" err="1">
                <a:latin typeface="Input Mono Narrow Light"/>
              </a:rPr>
              <a:t>Gutmanna</a:t>
            </a:r>
            <a:r>
              <a:rPr lang="cs-CZ" sz="1000" dirty="0">
                <a:latin typeface="Input Mono Narrow Light"/>
              </a:rPr>
              <a:t> </a:t>
            </a:r>
          </a:p>
          <a:p>
            <a:pPr algn="ctr"/>
            <a:r>
              <a:rPr lang="cs-CZ" sz="1000" dirty="0">
                <a:latin typeface="Input Mono Narrow Light"/>
              </a:rPr>
              <a:t>Elsa se provdala za lichtenštejnského </a:t>
            </a:r>
          </a:p>
          <a:p>
            <a:pPr algn="ctr"/>
            <a:r>
              <a:rPr lang="cs-CZ" sz="1000" dirty="0">
                <a:latin typeface="Input Mono Narrow Light"/>
              </a:rPr>
              <a:t>knížete Františka I., vévodu krnovského</a:t>
            </a: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63205803-5343-48A5-A703-6AC6AD38A7AA}"/>
              </a:ext>
            </a:extLst>
          </p:cNvPr>
          <p:cNvSpPr txBox="1"/>
          <p:nvPr/>
        </p:nvSpPr>
        <p:spPr>
          <a:xfrm rot="18489029">
            <a:off x="-65287" y="1663977"/>
            <a:ext cx="3116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Vlastník lomu </a:t>
            </a:r>
            <a:r>
              <a:rPr lang="cs-CZ" sz="1000" dirty="0" err="1">
                <a:latin typeface="Input Mono Narrow Light"/>
              </a:rPr>
              <a:t>Gutmann</a:t>
            </a:r>
            <a:r>
              <a:rPr lang="cs-CZ" sz="1000" dirty="0">
                <a:latin typeface="Input Mono Narrow Light"/>
              </a:rPr>
              <a:t> dodával </a:t>
            </a:r>
          </a:p>
          <a:p>
            <a:pPr algn="ctr"/>
            <a:r>
              <a:rPr lang="cs-CZ" sz="1000" dirty="0">
                <a:latin typeface="Input Mono Narrow Light"/>
              </a:rPr>
              <a:t>vápenec do </a:t>
            </a:r>
            <a:r>
              <a:rPr lang="cs-CZ" sz="1000" dirty="0" err="1">
                <a:latin typeface="Input Mono Narrow Light"/>
              </a:rPr>
              <a:t>vys</a:t>
            </a:r>
            <a:r>
              <a:rPr lang="cs-CZ" sz="1000" dirty="0">
                <a:latin typeface="Input Mono Narrow Light"/>
              </a:rPr>
              <a:t>. pecí, stal se </a:t>
            </a:r>
          </a:p>
          <a:p>
            <a:pPr algn="ctr"/>
            <a:r>
              <a:rPr lang="cs-CZ" sz="1000" dirty="0">
                <a:latin typeface="Input Mono Narrow Light"/>
              </a:rPr>
              <a:t>i jejich spolumajitelem</a:t>
            </a:r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EC30B809-6D05-4344-A632-D02B38D871D0}"/>
              </a:ext>
            </a:extLst>
          </p:cNvPr>
          <p:cNvSpPr txBox="1"/>
          <p:nvPr/>
        </p:nvSpPr>
        <p:spPr>
          <a:xfrm rot="1833985">
            <a:off x="4277028" y="2074924"/>
            <a:ext cx="3370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>
                <a:latin typeface="Input Mono Narrow Light"/>
              </a:rPr>
              <a:t>Rothschildové s </a:t>
            </a:r>
            <a:r>
              <a:rPr lang="cs-CZ" sz="1000" dirty="0" err="1">
                <a:latin typeface="Input Mono Narrow Light"/>
              </a:rPr>
              <a:t>Gutmanny</a:t>
            </a:r>
            <a:endParaRPr lang="cs-CZ" sz="1000" dirty="0">
              <a:latin typeface="Input Mono Narrow Light"/>
            </a:endParaRPr>
          </a:p>
          <a:p>
            <a:pPr algn="ctr"/>
            <a:r>
              <a:rPr lang="cs-CZ" sz="1000" dirty="0">
                <a:latin typeface="Input Mono Narrow Light"/>
              </a:rPr>
              <a:t>darovali litinové sloupy</a:t>
            </a:r>
          </a:p>
        </p:txBody>
      </p:sp>
      <p:cxnSp>
        <p:nvCxnSpPr>
          <p:cNvPr id="77" name="Přímá spojnice 76">
            <a:extLst>
              <a:ext uri="{FF2B5EF4-FFF2-40B4-BE49-F238E27FC236}">
                <a16:creationId xmlns:a16="http://schemas.microsoft.com/office/drawing/2014/main" id="{899F82C5-1EE9-4A08-872C-256773A952B1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1076509" y="1287950"/>
            <a:ext cx="1342983" cy="1675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77">
            <a:extLst>
              <a:ext uri="{FF2B5EF4-FFF2-40B4-BE49-F238E27FC236}">
                <a16:creationId xmlns:a16="http://schemas.microsoft.com/office/drawing/2014/main" id="{0CC2D61E-2A5A-4368-BD5B-A3E14D71720D}"/>
              </a:ext>
            </a:extLst>
          </p:cNvPr>
          <p:cNvCxnSpPr>
            <a:cxnSpLocks/>
            <a:endCxn id="25" idx="2"/>
          </p:cNvCxnSpPr>
          <p:nvPr/>
        </p:nvCxnSpPr>
        <p:spPr>
          <a:xfrm flipH="1" flipV="1">
            <a:off x="6952728" y="1448733"/>
            <a:ext cx="1650932" cy="14802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římá spojnice 78">
            <a:extLst>
              <a:ext uri="{FF2B5EF4-FFF2-40B4-BE49-F238E27FC236}">
                <a16:creationId xmlns:a16="http://schemas.microsoft.com/office/drawing/2014/main" id="{804E6592-10F9-47BC-A604-74961A473614}"/>
              </a:ext>
            </a:extLst>
          </p:cNvPr>
          <p:cNvCxnSpPr>
            <a:cxnSpLocks/>
            <a:stCxn id="26" idx="3"/>
            <a:endCxn id="25" idx="1"/>
          </p:cNvCxnSpPr>
          <p:nvPr/>
        </p:nvCxnSpPr>
        <p:spPr>
          <a:xfrm flipV="1">
            <a:off x="2088097" y="961392"/>
            <a:ext cx="4189312" cy="2489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římá spojnice 79">
            <a:extLst>
              <a:ext uri="{FF2B5EF4-FFF2-40B4-BE49-F238E27FC236}">
                <a16:creationId xmlns:a16="http://schemas.microsoft.com/office/drawing/2014/main" id="{47D6C0B7-14F2-47E1-B926-EA3E3730F5D4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3770129" y="961392"/>
            <a:ext cx="2507280" cy="326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CC9A066C-8FE4-7642-B5A8-B9758FD82AD1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PROPOJENÍ</a:t>
            </a:r>
          </a:p>
        </p:txBody>
      </p:sp>
      <p:pic>
        <p:nvPicPr>
          <p:cNvPr id="36" name="Obrázek 35">
            <a:extLst>
              <a:ext uri="{FF2B5EF4-FFF2-40B4-BE49-F238E27FC236}">
                <a16:creationId xmlns:a16="http://schemas.microsoft.com/office/drawing/2014/main" id="{F3E54B36-1ED4-524F-9AA1-D5E44F6C6E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2F470FAC-93C6-0443-88A8-6749F4D44241}"/>
              </a:ext>
            </a:extLst>
          </p:cNvPr>
          <p:cNvSpPr/>
          <p:nvPr/>
        </p:nvSpPr>
        <p:spPr>
          <a:xfrm>
            <a:off x="2345184" y="1770004"/>
            <a:ext cx="19030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Dolní Vítkovice </a:t>
            </a:r>
          </a:p>
        </p:txBody>
      </p:sp>
      <p:sp>
        <p:nvSpPr>
          <p:cNvPr id="38" name="Obdélník 37">
            <a:extLst>
              <a:ext uri="{FF2B5EF4-FFF2-40B4-BE49-F238E27FC236}">
                <a16:creationId xmlns:a16="http://schemas.microsoft.com/office/drawing/2014/main" id="{5284B42B-C945-584D-B6C9-2CB92BAC04CE}"/>
              </a:ext>
            </a:extLst>
          </p:cNvPr>
          <p:cNvSpPr/>
          <p:nvPr/>
        </p:nvSpPr>
        <p:spPr>
          <a:xfrm>
            <a:off x="6162858" y="1448733"/>
            <a:ext cx="9364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Bohumín</a:t>
            </a:r>
          </a:p>
        </p:txBody>
      </p:sp>
      <p:sp>
        <p:nvSpPr>
          <p:cNvPr id="40" name="Obdélník 39">
            <a:extLst>
              <a:ext uri="{FF2B5EF4-FFF2-40B4-BE49-F238E27FC236}">
                <a16:creationId xmlns:a16="http://schemas.microsoft.com/office/drawing/2014/main" id="{89D375C4-B9C9-7745-85B3-99983F40484E}"/>
              </a:ext>
            </a:extLst>
          </p:cNvPr>
          <p:cNvSpPr/>
          <p:nvPr/>
        </p:nvSpPr>
        <p:spPr>
          <a:xfrm>
            <a:off x="7453374" y="3887112"/>
            <a:ext cx="10438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 Bílovec</a:t>
            </a:r>
          </a:p>
        </p:txBody>
      </p:sp>
      <p:sp>
        <p:nvSpPr>
          <p:cNvPr id="42" name="Obdélník 41">
            <a:extLst>
              <a:ext uri="{FF2B5EF4-FFF2-40B4-BE49-F238E27FC236}">
                <a16:creationId xmlns:a16="http://schemas.microsoft.com/office/drawing/2014/main" id="{CB34A6E1-A700-8D44-9277-C38A8FBFC6D3}"/>
              </a:ext>
            </a:extLst>
          </p:cNvPr>
          <p:cNvSpPr/>
          <p:nvPr/>
        </p:nvSpPr>
        <p:spPr>
          <a:xfrm>
            <a:off x="5564021" y="3902524"/>
            <a:ext cx="7216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Krnov</a:t>
            </a:r>
          </a:p>
        </p:txBody>
      </p:sp>
      <p:sp>
        <p:nvSpPr>
          <p:cNvPr id="45" name="Obdélník 44">
            <a:extLst>
              <a:ext uri="{FF2B5EF4-FFF2-40B4-BE49-F238E27FC236}">
                <a16:creationId xmlns:a16="http://schemas.microsoft.com/office/drawing/2014/main" id="{7AD1D255-9FE1-184A-9732-314D447557E4}"/>
              </a:ext>
            </a:extLst>
          </p:cNvPr>
          <p:cNvSpPr/>
          <p:nvPr/>
        </p:nvSpPr>
        <p:spPr>
          <a:xfrm>
            <a:off x="667637" y="3939921"/>
            <a:ext cx="11512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Štramberk</a:t>
            </a:r>
          </a:p>
        </p:txBody>
      </p:sp>
    </p:spTree>
    <p:extLst>
      <p:ext uri="{BB962C8B-B14F-4D97-AF65-F5344CB8AC3E}">
        <p14:creationId xmlns:p14="http://schemas.microsoft.com/office/powerpoint/2010/main" val="283000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17F6C094-F44B-4B7C-A40B-8F3CE306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23176"/>
          <a:stretch/>
        </p:blipFill>
        <p:spPr>
          <a:xfrm>
            <a:off x="6259560" y="1261139"/>
            <a:ext cx="1600364" cy="112312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B898C95-5D2C-497F-BA8E-DC9C1A1310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17"/>
          <a:stretch/>
        </p:blipFill>
        <p:spPr>
          <a:xfrm>
            <a:off x="878746" y="1261139"/>
            <a:ext cx="1507337" cy="110444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481CE5B4-1C46-492C-B792-F4E2DA0FD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5756" y="1261139"/>
            <a:ext cx="1656668" cy="1104445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9F625110-BCE3-9D46-A4B4-205DA549EE6E}"/>
              </a:ext>
            </a:extLst>
          </p:cNvPr>
          <p:cNvSpPr/>
          <p:nvPr/>
        </p:nvSpPr>
        <p:spPr>
          <a:xfrm>
            <a:off x="781743" y="2522090"/>
            <a:ext cx="241034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cap="all" dirty="0">
                <a:latin typeface="Input Mono Narrow Medium" panose="02000609030000090004" pitchFamily="49" charset="0"/>
              </a:rPr>
              <a:t>Bohatství přírody</a:t>
            </a:r>
          </a:p>
          <a:p>
            <a:r>
              <a:rPr lang="cs-CZ" sz="1200" dirty="0">
                <a:latin typeface="Input Mono Narrow Light"/>
              </a:rPr>
              <a:t>uhlí, břidlice, vápenec, voda a vítr přetvářené lidmi žijícími na území severní Moravy a Slezska </a:t>
            </a:r>
          </a:p>
          <a:p>
            <a:endParaRPr lang="cs-CZ" sz="1400" cap="all" dirty="0">
              <a:latin typeface="Input Mono Narrow Medium" panose="02000609030000090004" pitchFamily="49" charset="0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E56DA0D-CC02-9741-990B-77F18BA756BD}"/>
              </a:ext>
            </a:extLst>
          </p:cNvPr>
          <p:cNvSpPr txBox="1"/>
          <p:nvPr/>
        </p:nvSpPr>
        <p:spPr>
          <a:xfrm>
            <a:off x="427045" y="375297"/>
            <a:ext cx="606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  <a:latin typeface="Input Mono Narrow Medium" panose="02000609030000090004" pitchFamily="49" charset="0"/>
                <a:cs typeface="Effra" panose="020B0603020203020204" pitchFamily="34" charset="0"/>
              </a:rPr>
              <a:t>USP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E957B23D-09D6-6740-B766-2BAD5829A2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193" y="4387573"/>
            <a:ext cx="5785439" cy="419510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0ADEACF9-F4CB-574E-AC8C-FCE81CDA7F4C}"/>
              </a:ext>
            </a:extLst>
          </p:cNvPr>
          <p:cNvSpPr/>
          <p:nvPr/>
        </p:nvSpPr>
        <p:spPr>
          <a:xfrm>
            <a:off x="3530277" y="2522090"/>
            <a:ext cx="20910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cap="all" dirty="0" err="1">
                <a:latin typeface="Input Mono Narrow Medium" panose="02000609030000090004" pitchFamily="49" charset="0"/>
              </a:rPr>
              <a:t>Living</a:t>
            </a:r>
            <a:r>
              <a:rPr lang="cs-CZ" sz="1400" cap="all" dirty="0">
                <a:latin typeface="Input Mono Narrow Medium" panose="02000609030000090004" pitchFamily="49" charset="0"/>
              </a:rPr>
              <a:t> </a:t>
            </a:r>
            <a:r>
              <a:rPr lang="cs-CZ" sz="1400" cap="all" dirty="0" err="1">
                <a:latin typeface="Input Mono Narrow Medium" panose="02000609030000090004" pitchFamily="49" charset="0"/>
              </a:rPr>
              <a:t>history</a:t>
            </a:r>
            <a:endParaRPr lang="cs-CZ" sz="1400" cap="all" dirty="0">
              <a:latin typeface="Input Mono Narrow Medium" panose="02000609030000090004" pitchFamily="49" charset="0"/>
            </a:endParaRPr>
          </a:p>
          <a:p>
            <a:r>
              <a:rPr lang="cs-CZ" sz="1200" dirty="0">
                <a:latin typeface="Input Mono Narrow Light"/>
              </a:rPr>
              <a:t>na vlastní oči uvidět živoucí, žijící, oživlou, ožívající historii </a:t>
            </a:r>
          </a:p>
          <a:p>
            <a:endParaRPr lang="cs-CZ" sz="1400" cap="all" dirty="0">
              <a:latin typeface="Input Mono Narrow Medium" panose="02000609030000090004" pitchFamily="49" charset="0"/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B666B9F7-C7D9-E042-91B3-B37697E22B98}"/>
              </a:ext>
            </a:extLst>
          </p:cNvPr>
          <p:cNvSpPr/>
          <p:nvPr/>
        </p:nvSpPr>
        <p:spPr>
          <a:xfrm>
            <a:off x="6159869" y="2572377"/>
            <a:ext cx="20910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cap="all" dirty="0" err="1">
                <a:latin typeface="Input Mono Narrow Medium" panose="02000609030000090004" pitchFamily="49" charset="0"/>
              </a:rPr>
              <a:t>Storytelling</a:t>
            </a:r>
            <a:r>
              <a:rPr lang="cs-CZ" sz="1400" cap="all" dirty="0">
                <a:latin typeface="Input Mono Narrow Medium" panose="02000609030000090004" pitchFamily="49" charset="0"/>
              </a:rPr>
              <a:t> </a:t>
            </a:r>
          </a:p>
          <a:p>
            <a:r>
              <a:rPr lang="cs-CZ" sz="1200" dirty="0">
                <a:latin typeface="Input Mono Narrow Light"/>
              </a:rPr>
              <a:t>poslechnout si autentické příběhy, které vyprávějí potomci i pamětníci </a:t>
            </a:r>
          </a:p>
          <a:p>
            <a:endParaRPr lang="cs-CZ" sz="1400" cap="all" dirty="0">
              <a:latin typeface="Input Mono Narrow Medium" panose="0200060903000009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134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1401</TotalTime>
  <Words>649</Words>
  <Application>Microsoft Office PowerPoint</Application>
  <PresentationFormat>Prezentácia na obrazovke (16:9)</PresentationFormat>
  <Paragraphs>192</Paragraphs>
  <Slides>21</Slides>
  <Notes>0</Notes>
  <HiddenSlides>0</HiddenSlides>
  <MMClips>0</MMClips>
  <ScaleCrop>false</ScaleCrop>
  <HeadingPairs>
    <vt:vector size="8" baseType="variant">
      <vt:variant>
        <vt:lpstr>Použité písma</vt:lpstr>
      </vt:variant>
      <vt:variant>
        <vt:i4>7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21</vt:i4>
      </vt:variant>
    </vt:vector>
  </HeadingPairs>
  <TitlesOfParts>
    <vt:vector size="30" baseType="lpstr">
      <vt:lpstr>Arial</vt:lpstr>
      <vt:lpstr>Calibri</vt:lpstr>
      <vt:lpstr>Calibri Light</vt:lpstr>
      <vt:lpstr>Effra</vt:lpstr>
      <vt:lpstr>Input Mono Narrow Black</vt:lpstr>
      <vt:lpstr>Input Mono Narrow Light</vt:lpstr>
      <vt:lpstr>Input Mono Narrow Medium</vt:lpstr>
      <vt:lpstr>Motiv Office</vt:lpstr>
      <vt:lpstr>Image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Silvie Štefková</dc:creator>
  <cp:lastModifiedBy>Chudíková Jana</cp:lastModifiedBy>
  <cp:revision>93</cp:revision>
  <dcterms:created xsi:type="dcterms:W3CDTF">2018-05-23T10:07:09Z</dcterms:created>
  <dcterms:modified xsi:type="dcterms:W3CDTF">2021-09-22T06:10:36Z</dcterms:modified>
</cp:coreProperties>
</file>