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9" r:id="rId2"/>
    <p:sldId id="261" r:id="rId3"/>
    <p:sldId id="262" r:id="rId4"/>
    <p:sldId id="263" r:id="rId5"/>
    <p:sldId id="256" r:id="rId6"/>
    <p:sldId id="280" r:id="rId7"/>
    <p:sldId id="276" r:id="rId8"/>
    <p:sldId id="282" r:id="rId9"/>
    <p:sldId id="283" r:id="rId10"/>
    <p:sldId id="269" r:id="rId11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roustova.petra@outlook.cz" initials="c" lastIdx="1" clrIdx="0">
    <p:extLst>
      <p:ext uri="{19B8F6BF-5375-455C-9EA6-DF929625EA0E}">
        <p15:presenceInfo xmlns:p15="http://schemas.microsoft.com/office/powerpoint/2012/main" userId="043e8847a150c351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32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BDEDED-B3DE-48EB-98C7-C5A62B67B94B}" type="datetimeFigureOut">
              <a:rPr lang="cs-CZ" smtClean="0"/>
              <a:pPr/>
              <a:t>21.09.2021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1D0AA4-B3B4-46CB-8E66-C32A6271E64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369861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353FAC-8C63-4449-8262-D7622B2284F6}" type="slidenum">
              <a:rPr lang="cs-CZ" smtClean="0"/>
              <a:pPr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084277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4175" y="685800"/>
            <a:ext cx="6091238" cy="342741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7027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0009" tIns="46805" rIns="90009" bIns="46805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534657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4175" y="685800"/>
            <a:ext cx="6091238" cy="342741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7027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0009" tIns="46805" rIns="90009" bIns="46805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283764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4175" y="685800"/>
            <a:ext cx="6091238" cy="342741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7027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0009" tIns="46805" rIns="90009" bIns="46805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552407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4175" y="685800"/>
            <a:ext cx="6091238" cy="342741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7027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0009" tIns="46805" rIns="90009" bIns="46805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19557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4175" y="685800"/>
            <a:ext cx="6091238" cy="342741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7027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0009" tIns="46805" rIns="90009" bIns="46805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051198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4175" y="685800"/>
            <a:ext cx="6091238" cy="342741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7027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0009" tIns="46805" rIns="90009" bIns="46805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692512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4175" y="685800"/>
            <a:ext cx="6091238" cy="342741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7027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0009" tIns="46805" rIns="90009" bIns="46805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566167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353FAC-8C63-4449-8262-D7622B2284F6}" type="slidenum">
              <a:rPr lang="cs-CZ" smtClean="0"/>
              <a:pPr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721305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lze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76B39-DAC1-407C-89D5-00C67A16F301}" type="datetimeFigureOut">
              <a:rPr lang="cs-CZ" smtClean="0"/>
              <a:pPr/>
              <a:t>21.09.2021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4BA16-2A1E-45F3-AF95-C490A1A4083B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538024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76B39-DAC1-407C-89D5-00C67A16F301}" type="datetimeFigureOut">
              <a:rPr lang="cs-CZ" smtClean="0"/>
              <a:pPr/>
              <a:t>21.09.2021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4BA16-2A1E-45F3-AF95-C490A1A4083B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730143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76B39-DAC1-407C-89D5-00C67A16F301}" type="datetimeFigureOut">
              <a:rPr lang="cs-CZ" smtClean="0"/>
              <a:pPr/>
              <a:t>21.09.2021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4BA16-2A1E-45F3-AF95-C490A1A4083B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469963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76B39-DAC1-407C-89D5-00C67A16F301}" type="datetimeFigureOut">
              <a:rPr lang="cs-CZ" smtClean="0"/>
              <a:pPr/>
              <a:t>21.09.2021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4BA16-2A1E-45F3-AF95-C490A1A4083B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762462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76B39-DAC1-407C-89D5-00C67A16F301}" type="datetimeFigureOut">
              <a:rPr lang="cs-CZ" smtClean="0"/>
              <a:pPr/>
              <a:t>21.09.2021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4BA16-2A1E-45F3-AF95-C490A1A4083B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392639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76B39-DAC1-407C-89D5-00C67A16F301}" type="datetimeFigureOut">
              <a:rPr lang="cs-CZ" smtClean="0"/>
              <a:pPr/>
              <a:t>21.09.2021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4BA16-2A1E-45F3-AF95-C490A1A4083B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0225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76B39-DAC1-407C-89D5-00C67A16F301}" type="datetimeFigureOut">
              <a:rPr lang="cs-CZ" smtClean="0"/>
              <a:pPr/>
              <a:t>21.09.2021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4BA16-2A1E-45F3-AF95-C490A1A4083B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655595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76B39-DAC1-407C-89D5-00C67A16F301}" type="datetimeFigureOut">
              <a:rPr lang="cs-CZ" smtClean="0"/>
              <a:pPr/>
              <a:t>21.09.2021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4BA16-2A1E-45F3-AF95-C490A1A4083B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706069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76B39-DAC1-407C-89D5-00C67A16F301}" type="datetimeFigureOut">
              <a:rPr lang="cs-CZ" smtClean="0"/>
              <a:pPr/>
              <a:t>21.09.2021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4BA16-2A1E-45F3-AF95-C490A1A4083B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211138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76B39-DAC1-407C-89D5-00C67A16F301}" type="datetimeFigureOut">
              <a:rPr lang="cs-CZ" smtClean="0"/>
              <a:pPr/>
              <a:t>21.09.2021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4BA16-2A1E-45F3-AF95-C490A1A4083B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27558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76B39-DAC1-407C-89D5-00C67A16F301}" type="datetimeFigureOut">
              <a:rPr lang="cs-CZ" smtClean="0"/>
              <a:pPr/>
              <a:t>21.09.2021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4BA16-2A1E-45F3-AF95-C490A1A4083B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967065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276B39-DAC1-407C-89D5-00C67A16F301}" type="datetimeFigureOut">
              <a:rPr lang="cs-CZ" smtClean="0"/>
              <a:pPr/>
              <a:t>21.09.2021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14BA16-2A1E-45F3-AF95-C490A1A4083B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98043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asopavsko.cz/" TargetMode="External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12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11" Type="http://schemas.openxmlformats.org/officeDocument/2006/relationships/image" Target="../media/image20.jpeg"/><Relationship Id="rId5" Type="http://schemas.openxmlformats.org/officeDocument/2006/relationships/image" Target="../media/image14.jpeg"/><Relationship Id="rId10" Type="http://schemas.openxmlformats.org/officeDocument/2006/relationships/image" Target="../media/image19.jpeg"/><Relationship Id="rId4" Type="http://schemas.openxmlformats.org/officeDocument/2006/relationships/image" Target="../media/image13.jpeg"/><Relationship Id="rId9" Type="http://schemas.openxmlformats.org/officeDocument/2006/relationships/image" Target="../media/image1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png"/><Relationship Id="rId5" Type="http://schemas.openxmlformats.org/officeDocument/2006/relationships/hyperlink" Target="http://www.jistsrozumem.cz/" TargetMode="External"/><Relationship Id="rId4" Type="http://schemas.openxmlformats.org/officeDocument/2006/relationships/hyperlink" Target="http://www.trhovnik.cz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hyperlink" Target="https://www.regionalni-znacky.cz/arz/cs/ctvrtletnik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5985165" y="3300153"/>
            <a:ext cx="6070712" cy="1669010"/>
          </a:xfrm>
        </p:spPr>
        <p:txBody>
          <a:bodyPr>
            <a:normAutofit fontScale="90000"/>
          </a:bodyPr>
          <a:lstStyle/>
          <a:p>
            <a:r>
              <a:rPr lang="cs-CZ" sz="5400" dirty="0" smtClean="0"/>
              <a:t>Na </a:t>
            </a:r>
            <a:r>
              <a:rPr lang="cs-CZ" sz="5400" dirty="0"/>
              <a:t>značky!</a:t>
            </a:r>
            <a:r>
              <a:rPr lang="pl-PL" sz="5400" b="1" dirty="0"/>
              <a:t> </a:t>
            </a:r>
            <a:br>
              <a:rPr lang="pl-PL" sz="5400" b="1" dirty="0"/>
            </a:br>
            <a:r>
              <a:rPr lang="pl-PL" sz="5400" b="1" dirty="0"/>
              <a:t/>
            </a:r>
            <a:br>
              <a:rPr lang="pl-PL" sz="5400" b="1" dirty="0"/>
            </a:br>
            <a:r>
              <a:rPr lang="pl-PL" sz="2200" b="1" dirty="0"/>
              <a:t>22. září 2021</a:t>
            </a:r>
            <a:endParaRPr lang="cs-CZ" sz="2200" b="1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9833" y="1815811"/>
            <a:ext cx="896933" cy="871653"/>
          </a:xfrm>
          <a:prstGeom prst="rect">
            <a:avLst/>
          </a:prstGeom>
        </p:spPr>
      </p:pic>
      <p:pic>
        <p:nvPicPr>
          <p:cNvPr id="12" name="Obrázek 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5866228" cy="6780268"/>
          </a:xfrm>
          <a:prstGeom prst="rect">
            <a:avLst/>
          </a:prstGeom>
        </p:spPr>
      </p:pic>
      <p:pic>
        <p:nvPicPr>
          <p:cNvPr id="13" name="Obrázek 12" descr="MASopavsko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658335" y="5633662"/>
            <a:ext cx="1218596" cy="684417"/>
          </a:xfrm>
          <a:prstGeom prst="rect">
            <a:avLst/>
          </a:prstGeom>
        </p:spPr>
      </p:pic>
      <p:pic>
        <p:nvPicPr>
          <p:cNvPr id="14" name="Obrázek 13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876931" y="1815811"/>
            <a:ext cx="2392236" cy="1018367"/>
          </a:xfrm>
          <a:prstGeom prst="rect">
            <a:avLst/>
          </a:prstGeom>
        </p:spPr>
      </p:pic>
      <p:pic>
        <p:nvPicPr>
          <p:cNvPr id="15" name="Obrázek 14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593462" y="5633663"/>
            <a:ext cx="1164965" cy="684417"/>
          </a:xfrm>
          <a:prstGeom prst="rect">
            <a:avLst/>
          </a:prstGeom>
        </p:spPr>
      </p:pic>
      <p:pic>
        <p:nvPicPr>
          <p:cNvPr id="16" name="Obrázek 15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0557163" y="5633663"/>
            <a:ext cx="1331363" cy="653699"/>
          </a:xfrm>
          <a:prstGeom prst="rect">
            <a:avLst/>
          </a:prstGeom>
        </p:spPr>
      </p:pic>
      <p:pic>
        <p:nvPicPr>
          <p:cNvPr id="17" name="Obrázek 16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284421" y="1700563"/>
            <a:ext cx="1096267" cy="1095338"/>
          </a:xfrm>
          <a:prstGeom prst="rect">
            <a:avLst/>
          </a:prstGeom>
        </p:spPr>
      </p:pic>
      <p:pic>
        <p:nvPicPr>
          <p:cNvPr id="10" name="Obrázok 9"/>
          <p:cNvPicPr/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6496"/>
          <a:stretch/>
        </p:blipFill>
        <p:spPr bwMode="auto">
          <a:xfrm>
            <a:off x="3773978" y="124476"/>
            <a:ext cx="7523018" cy="127257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8167545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5997147" y="4118024"/>
            <a:ext cx="5891380" cy="2405575"/>
          </a:xfrm>
        </p:spPr>
        <p:txBody>
          <a:bodyPr>
            <a:normAutofit fontScale="90000"/>
          </a:bodyPr>
          <a:lstStyle/>
          <a:p>
            <a:r>
              <a:rPr lang="cs-CZ" sz="5400" dirty="0"/>
              <a:t/>
            </a:r>
            <a:br>
              <a:rPr lang="cs-CZ" sz="5400" dirty="0"/>
            </a:br>
            <a:r>
              <a:rPr lang="cs-CZ" sz="5400" dirty="0"/>
              <a:t/>
            </a:r>
            <a:br>
              <a:rPr lang="cs-CZ" sz="5400" dirty="0"/>
            </a:br>
            <a:r>
              <a:rPr lang="pl-PL" sz="5400" dirty="0"/>
              <a:t> </a:t>
            </a:r>
            <a:br>
              <a:rPr lang="pl-PL" sz="5400" dirty="0"/>
            </a:br>
            <a:r>
              <a:rPr lang="pl-PL" sz="5400" dirty="0"/>
              <a:t/>
            </a:r>
            <a:br>
              <a:rPr lang="pl-PL" sz="5400" dirty="0"/>
            </a:br>
            <a:r>
              <a:rPr lang="pl-PL" sz="5400" b="1" dirty="0"/>
              <a:t>Místní akční skupina Opavsko z.s.</a:t>
            </a:r>
            <a:br>
              <a:rPr lang="pl-PL" sz="5400" b="1" dirty="0"/>
            </a:br>
            <a:r>
              <a:rPr lang="pl-PL" sz="3100" b="1" dirty="0"/>
              <a:t>Hradec nad Moravicí</a:t>
            </a:r>
            <a:r>
              <a:rPr lang="pl-PL" sz="5400" b="1" dirty="0"/>
              <a:t/>
            </a:r>
            <a:br>
              <a:rPr lang="pl-PL" sz="5400" b="1" dirty="0"/>
            </a:br>
            <a:r>
              <a:rPr lang="pl-PL" sz="5400" b="1" dirty="0"/>
              <a:t/>
            </a:r>
            <a:br>
              <a:rPr lang="pl-PL" sz="5400" b="1" dirty="0"/>
            </a:br>
            <a:r>
              <a:rPr lang="pl-PL" sz="5400" b="1" dirty="0">
                <a:hlinkClick r:id="rId3"/>
              </a:rPr>
              <a:t>www.masopavsko.cz</a:t>
            </a:r>
            <a:r>
              <a:rPr lang="pl-PL" sz="5400" b="1" dirty="0"/>
              <a:t/>
            </a:r>
            <a:br>
              <a:rPr lang="pl-PL" sz="5400" b="1" dirty="0"/>
            </a:br>
            <a:r>
              <a:rPr lang="pl-PL" sz="5400" b="1" dirty="0"/>
              <a:t/>
            </a:r>
            <a:br>
              <a:rPr lang="pl-PL" sz="5400" b="1" dirty="0"/>
            </a:br>
            <a:r>
              <a:rPr lang="pl-PL" sz="3600" b="1" dirty="0"/>
              <a:t>Petra Chroustová</a:t>
            </a:r>
            <a:br>
              <a:rPr lang="pl-PL" sz="3600" b="1" dirty="0"/>
            </a:br>
            <a:r>
              <a:rPr lang="pl-PL" sz="2200" b="1" dirty="0"/>
              <a:t>petra.chroustova@masopavsko.cz</a:t>
            </a:r>
            <a:endParaRPr lang="cs-CZ" sz="2200" b="1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2004" y="297927"/>
            <a:ext cx="1126523" cy="1094772"/>
          </a:xfrm>
          <a:prstGeom prst="rect">
            <a:avLst/>
          </a:prstGeom>
        </p:spPr>
      </p:pic>
      <p:pic>
        <p:nvPicPr>
          <p:cNvPr id="12" name="Obrázek 1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5866228" cy="6780268"/>
          </a:xfrm>
          <a:prstGeom prst="rect">
            <a:avLst/>
          </a:prstGeom>
        </p:spPr>
      </p:pic>
      <p:pic>
        <p:nvPicPr>
          <p:cNvPr id="13" name="Obrázek 12" descr="MASopavsko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331968" y="380235"/>
            <a:ext cx="1656130" cy="930155"/>
          </a:xfrm>
          <a:prstGeom prst="rect">
            <a:avLst/>
          </a:prstGeom>
        </p:spPr>
      </p:pic>
      <p:pic>
        <p:nvPicPr>
          <p:cNvPr id="17" name="Obrázek 16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162539" y="148142"/>
            <a:ext cx="1395524" cy="1394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18639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2" name="Picture 22" descr="9-34259-most_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39950" y="29438"/>
            <a:ext cx="3339461" cy="1675134"/>
          </a:xfrm>
          <a:prstGeom prst="rect">
            <a:avLst/>
          </a:prstGeom>
          <a:noFill/>
        </p:spPr>
      </p:pic>
      <p:sp>
        <p:nvSpPr>
          <p:cNvPr id="256006" name="Rectangle 6"/>
          <p:cNvSpPr>
            <a:spLocks noChangeArrowheads="1"/>
          </p:cNvSpPr>
          <p:nvPr/>
        </p:nvSpPr>
        <p:spPr bwMode="auto">
          <a:xfrm>
            <a:off x="1524000" y="-5516"/>
            <a:ext cx="9144000" cy="795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9" tIns="45719" rIns="91439" bIns="45719" anchor="ctr">
            <a:spAutoFit/>
          </a:bodyPr>
          <a:lstStyle/>
          <a:p>
            <a:pPr defTabSz="914145"/>
            <a:endParaRPr lang="cs-CZ" sz="914"/>
          </a:p>
          <a:p>
            <a:pPr defTabSz="914145"/>
            <a:endParaRPr lang="cs-CZ" sz="914">
              <a:solidFill>
                <a:schemeClr val="bg1"/>
              </a:solidFill>
            </a:endParaRPr>
          </a:p>
          <a:p>
            <a:pPr defTabSz="914145"/>
            <a:endParaRPr lang="cs-CZ" sz="914"/>
          </a:p>
          <a:p>
            <a:pPr defTabSz="914145"/>
            <a:endParaRPr lang="cs-CZ" sz="914">
              <a:solidFill>
                <a:schemeClr val="bg1"/>
              </a:solidFill>
            </a:endParaRPr>
          </a:p>
          <a:p>
            <a:pPr defTabSz="914145"/>
            <a:endParaRPr lang="cs-CZ" sz="914"/>
          </a:p>
        </p:txBody>
      </p:sp>
      <p:sp>
        <p:nvSpPr>
          <p:cNvPr id="256010" name="Nadpis 15"/>
          <p:cNvSpPr>
            <a:spLocks noGrp="1"/>
          </p:cNvSpPr>
          <p:nvPr>
            <p:ph type="ctrTitle" idx="4294967295"/>
          </p:nvPr>
        </p:nvSpPr>
        <p:spPr>
          <a:xfrm>
            <a:off x="2534324" y="706418"/>
            <a:ext cx="4794215" cy="998154"/>
          </a:xfrm>
        </p:spPr>
        <p:txBody>
          <a:bodyPr vert="horz" lIns="89999" tIns="46799" rIns="89999" bIns="46799" rtlCol="0" anchor="ctr">
            <a:normAutofit/>
          </a:bodyPr>
          <a:lstStyle/>
          <a:p>
            <a:pPr lvl="0" eaLnBrk="1" hangingPunct="1"/>
            <a:r>
              <a:rPr lang="cs-CZ" sz="2531" b="1" i="1" dirty="0">
                <a:solidFill>
                  <a:srgbClr val="C00000"/>
                </a:solidFill>
                <a:latin typeface="Calibri" panose="020F0502020204030204" pitchFamily="34" charset="0"/>
                <a:cs typeface="Arial" pitchFamily="34" charset="0"/>
              </a:rPr>
              <a:t>Co je to „regionální značka“?</a:t>
            </a:r>
            <a:endParaRPr lang="cs-CZ" sz="2531" i="1" dirty="0">
              <a:solidFill>
                <a:srgbClr val="C00000"/>
              </a:solidFill>
              <a:latin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29697" name="Obrázek 1" descr="OS_uzivatel_barev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2589" y="218628"/>
            <a:ext cx="1622822" cy="1622822"/>
          </a:xfrm>
          <a:prstGeom prst="rect">
            <a:avLst/>
          </a:prstGeom>
          <a:noFill/>
        </p:spPr>
      </p:pic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596980" y="2158275"/>
            <a:ext cx="3567056" cy="3989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64294" tIns="32147" rIns="64294" bIns="32147" numCol="1" anchor="ctr" anchorCtr="0" compatLnSpc="1">
            <a:prstTxWarp prst="textNoShape">
              <a:avLst/>
            </a:prstTxWarp>
            <a:spAutoFit/>
          </a:bodyPr>
          <a:lstStyle/>
          <a:p>
            <a:pPr marL="342900" lvl="0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cs-CZ" sz="2400" b="1" dirty="0"/>
              <a:t>„Jen“ nástroj – </a:t>
            </a:r>
            <a:r>
              <a:rPr lang="cs-CZ" sz="2400" dirty="0"/>
              <a:t>podniká každý za sebe</a:t>
            </a:r>
          </a:p>
          <a:p>
            <a:pPr marL="342900" lvl="0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cs-CZ" sz="2400" dirty="0"/>
              <a:t>Značka není soutěžní, </a:t>
            </a:r>
            <a:r>
              <a:rPr lang="cs-CZ" sz="2400" b="1" dirty="0"/>
              <a:t>trvalá podpora regionu </a:t>
            </a:r>
            <a:r>
              <a:rPr lang="cs-CZ" sz="2400" dirty="0"/>
              <a:t>v různých souvislostech</a:t>
            </a:r>
          </a:p>
          <a:p>
            <a:pPr marL="342900" lvl="0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cs-CZ" sz="2400" b="1" dirty="0"/>
              <a:t>Marketingový nástroj, </a:t>
            </a:r>
            <a:r>
              <a:rPr lang="cs-CZ" sz="2400" dirty="0"/>
              <a:t>společná i individuální propagace a podpora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cs-CZ" sz="2400" b="1" dirty="0"/>
              <a:t>Spolupráce a síťování</a:t>
            </a:r>
            <a:r>
              <a:rPr lang="cs-CZ" sz="2400" dirty="0"/>
              <a:t> regionálních aktérů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B0C30B2D-A122-4657-931D-68CBF19EFD7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47713" y="1760614"/>
            <a:ext cx="6998740" cy="5097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87468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Skupina 8"/>
          <p:cNvGrpSpPr/>
          <p:nvPr/>
        </p:nvGrpSpPr>
        <p:grpSpPr>
          <a:xfrm>
            <a:off x="5070280" y="168813"/>
            <a:ext cx="6943529" cy="4886032"/>
            <a:chOff x="0" y="0"/>
            <a:chExt cx="4555671" cy="3181441"/>
          </a:xfrm>
        </p:grpSpPr>
        <p:pic>
          <p:nvPicPr>
            <p:cNvPr id="11" name="Obrázek 1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4" y="1069521"/>
              <a:ext cx="1520190" cy="1052830"/>
            </a:xfrm>
            <a:prstGeom prst="rect">
              <a:avLst/>
            </a:prstGeom>
          </p:spPr>
        </p:pic>
        <p:pic>
          <p:nvPicPr>
            <p:cNvPr id="12" name="Obrázek 11" descr="Popis: D:\WORK\PROJEKTY\Venkov má co nabídnout\Fotos k pozvánkám\Košec14.JP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64" y="2163536"/>
              <a:ext cx="1520190" cy="10102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Obrázek 12" descr="Popis: D:\WORK\PROJEKTY\Venkov má co nabídnout\Fotos k pozvánkám\DSCN3377.JP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18757" y="0"/>
              <a:ext cx="1428115" cy="10102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Obrázek 13" descr="Popis: D:\WORK\PROJEKTY\Venkov má co nabídnout\Fotos k pozvánkám\DSCN3245.JP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26921" y="2163536"/>
              <a:ext cx="1428750" cy="10179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Obrázek 14" descr="Popis: D:\WORK\PROJEKTY\Venkov má co nabídnout\Fotos k pozvánkám\DSC_0415.JP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59379" y="0"/>
              <a:ext cx="1520190" cy="10102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" name="Obrázek 15" descr="Popis: D:\WORK\PROJEKTY\Venkov má co nabídnout\Fotos k pozvánkám\aromalampa 10,11,12, kus 250,-Kč.JP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8164"/>
              <a:ext cx="1520190" cy="10102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" name="Obrázek 16" descr="Popis: D:\WORK\PROJEKTY\Venkov má co nabídnout\Fotos k pozvánkám\DSC_0556.JP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10593" y="1077686"/>
              <a:ext cx="1436370" cy="10198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" name="Obrázek 17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87979" y="1061357"/>
              <a:ext cx="1080135" cy="1079500"/>
            </a:xfrm>
            <a:prstGeom prst="rect">
              <a:avLst/>
            </a:prstGeom>
          </p:spPr>
        </p:pic>
        <p:pic>
          <p:nvPicPr>
            <p:cNvPr id="19" name="Obrázek 18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67543" y="2163536"/>
              <a:ext cx="1520825" cy="1010285"/>
            </a:xfrm>
            <a:prstGeom prst="rect">
              <a:avLst/>
            </a:prstGeom>
          </p:spPr>
        </p:pic>
      </p:grpSp>
      <p:pic>
        <p:nvPicPr>
          <p:cNvPr id="3" name="Obrázek 2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0" y="0"/>
            <a:ext cx="4839286" cy="6884757"/>
          </a:xfrm>
          <a:prstGeom prst="rect">
            <a:avLst/>
          </a:prstGeom>
        </p:spPr>
      </p:pic>
      <p:sp>
        <p:nvSpPr>
          <p:cNvPr id="20" name="Nadpis 1"/>
          <p:cNvSpPr txBox="1">
            <a:spLocks/>
          </p:cNvSpPr>
          <p:nvPr/>
        </p:nvSpPr>
        <p:spPr>
          <a:xfrm>
            <a:off x="5688037" y="6242825"/>
            <a:ext cx="6325772" cy="57147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cs-CZ" sz="3200" dirty="0">
                <a:solidFill>
                  <a:srgbClr val="C00000"/>
                </a:solidFill>
                <a:latin typeface="+mn-lt"/>
              </a:rPr>
              <a:t>www.regionalni-znacky.cz</a:t>
            </a:r>
          </a:p>
        </p:txBody>
      </p:sp>
      <p:sp>
        <p:nvSpPr>
          <p:cNvPr id="21" name="Nadpis 1"/>
          <p:cNvSpPr txBox="1">
            <a:spLocks/>
          </p:cNvSpPr>
          <p:nvPr/>
        </p:nvSpPr>
        <p:spPr>
          <a:xfrm>
            <a:off x="5455549" y="5194154"/>
            <a:ext cx="6325772" cy="571472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sz="3600" i="1" dirty="0">
                <a:solidFill>
                  <a:srgbClr val="C00000"/>
                </a:solidFill>
                <a:latin typeface="+mn-lt"/>
              </a:rPr>
              <a:t>Na křídlech tradic a řemesel</a:t>
            </a:r>
          </a:p>
        </p:txBody>
      </p:sp>
    </p:spTree>
    <p:extLst>
      <p:ext uri="{BB962C8B-B14F-4D97-AF65-F5344CB8AC3E}">
        <p14:creationId xmlns:p14="http://schemas.microsoft.com/office/powerpoint/2010/main" val="36302347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Obrázek 1" descr="OS_uzivatel_bare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2871" y="159922"/>
            <a:ext cx="1622822" cy="1622822"/>
          </a:xfrm>
          <a:prstGeom prst="rect">
            <a:avLst/>
          </a:prstGeom>
          <a:noFill/>
        </p:spPr>
      </p:pic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6627940" y="-15705"/>
            <a:ext cx="5063126" cy="6528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64294" tIns="32147" rIns="64294" bIns="32147" numCol="1" anchor="ctr" anchorCtr="0" compatLnSpc="1">
            <a:prstTxWarp prst="textNoShape">
              <a:avLst/>
            </a:prstTxWarp>
            <a:spAutoFit/>
          </a:bodyPr>
          <a:lstStyle/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cs-CZ" sz="2800" b="1" dirty="0"/>
              <a:t>značka působí již od roku 2013</a:t>
            </a:r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cs-CZ" sz="2800" b="1" dirty="0"/>
              <a:t>67 certifikátů (56/3/8)</a:t>
            </a:r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cs-CZ" sz="2800" b="1" dirty="0"/>
              <a:t>je reálným marketingovým nástrojem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cs-CZ" sz="2800" b="1" dirty="0"/>
              <a:t>místní a farmářské trhy</a:t>
            </a:r>
            <a:r>
              <a:rPr lang="cs-CZ" sz="2800" dirty="0"/>
              <a:t> na Opavsku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cs-CZ" sz="2800" b="1" dirty="0"/>
              <a:t>propojení na cestovní ruch </a:t>
            </a:r>
            <a:r>
              <a:rPr lang="cs-CZ" sz="2800" dirty="0"/>
              <a:t>(informační centra, restaurace a ubytování, služby)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cs-CZ" sz="2800" b="1" dirty="0"/>
              <a:t>dostala se do povědomí</a:t>
            </a:r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cs-CZ" sz="2800" b="1" dirty="0"/>
              <a:t>může být společnou platformou pro spolupráci v regionu</a:t>
            </a:r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cs-CZ" sz="2800" b="1" dirty="0"/>
              <a:t>má další potenciál rozvoje</a:t>
            </a:r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cs-CZ" sz="2800" b="1" dirty="0"/>
              <a:t>reálné výsledky z průzkumů</a:t>
            </a:r>
          </a:p>
        </p:txBody>
      </p:sp>
      <p:sp>
        <p:nvSpPr>
          <p:cNvPr id="9" name="Nadpis 15"/>
          <p:cNvSpPr txBox="1">
            <a:spLocks/>
          </p:cNvSpPr>
          <p:nvPr/>
        </p:nvSpPr>
        <p:spPr>
          <a:xfrm>
            <a:off x="3759200" y="430438"/>
            <a:ext cx="2438805" cy="998154"/>
          </a:xfrm>
          <a:prstGeom prst="rect">
            <a:avLst/>
          </a:prstGeom>
        </p:spPr>
        <p:txBody>
          <a:bodyPr vert="horz" lIns="89999" tIns="46799" rIns="89999" bIns="46799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cs-CZ" sz="2531" b="1" i="1" dirty="0">
                <a:solidFill>
                  <a:srgbClr val="C00000"/>
                </a:solidFill>
                <a:latin typeface="Calibri" panose="020F0502020204030204" pitchFamily="34" charset="0"/>
                <a:cs typeface="Arial" pitchFamily="34" charset="0"/>
              </a:rPr>
              <a:t>Současnost:</a:t>
            </a:r>
            <a:endParaRPr lang="cs-CZ" sz="2531" i="1" dirty="0">
              <a:solidFill>
                <a:srgbClr val="C00000"/>
              </a:solidFill>
              <a:latin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2871" y="1969317"/>
            <a:ext cx="5745134" cy="4305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4151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9062" y="561975"/>
            <a:ext cx="11953875" cy="573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9376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Obrázek 1" descr="OS_uzivatel_bare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25169" y="2727418"/>
            <a:ext cx="1403163" cy="1403163"/>
          </a:xfrm>
          <a:prstGeom prst="rect">
            <a:avLst/>
          </a:prstGeom>
          <a:noFill/>
        </p:spPr>
      </p:pic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527914" y="5551066"/>
            <a:ext cx="9129486" cy="1542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64294" tIns="32147" rIns="64294" bIns="32147" numCol="1" anchor="ctr" anchorCtr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cs-CZ" sz="2400" dirty="0"/>
              <a:t>Nabídka – poptávka (burza / internet) </a:t>
            </a:r>
            <a:r>
              <a:rPr lang="cs-CZ" sz="2400" dirty="0">
                <a:hlinkClick r:id="rId4"/>
              </a:rPr>
              <a:t>www.trhovnik.cz</a:t>
            </a:r>
            <a:r>
              <a:rPr lang="cs-CZ" sz="2400" dirty="0"/>
              <a:t> – neujalo se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cs-CZ" sz="2400" dirty="0"/>
              <a:t>Kampaň: Jíst s rozumem, </a:t>
            </a:r>
            <a:r>
              <a:rPr lang="cs-CZ" sz="2400" dirty="0">
                <a:hlinkClick r:id="rId5"/>
              </a:rPr>
              <a:t>www.jistsrozumem.cz</a:t>
            </a:r>
            <a:endParaRPr lang="cs-CZ" sz="2400" dirty="0"/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cs-CZ" sz="2400" dirty="0"/>
          </a:p>
          <a:p>
            <a:endParaRPr lang="cs-CZ" sz="2400" dirty="0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5169" y="1178616"/>
            <a:ext cx="1126523" cy="1094772"/>
          </a:xfrm>
          <a:prstGeom prst="rect">
            <a:avLst/>
          </a:prstGeom>
        </p:spPr>
      </p:pic>
      <p:pic>
        <p:nvPicPr>
          <p:cNvPr id="3" name="Obrázek 2">
            <a:extLst>
              <a:ext uri="{FF2B5EF4-FFF2-40B4-BE49-F238E27FC236}">
                <a16:creationId xmlns:a16="http://schemas.microsoft.com/office/drawing/2014/main" id="{904E41B9-82D2-4E8C-843C-9C1937544E1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9308" y="663465"/>
            <a:ext cx="8212024" cy="4572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02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0" name="Nadpis 15"/>
          <p:cNvSpPr>
            <a:spLocks noGrp="1"/>
          </p:cNvSpPr>
          <p:nvPr>
            <p:ph type="ctrTitle" idx="4294967295"/>
          </p:nvPr>
        </p:nvSpPr>
        <p:spPr>
          <a:xfrm>
            <a:off x="327889" y="324576"/>
            <a:ext cx="4026397" cy="998154"/>
          </a:xfrm>
        </p:spPr>
        <p:txBody>
          <a:bodyPr vert="horz" lIns="89999" tIns="46799" rIns="89999" bIns="46799" rtlCol="0" anchor="ctr">
            <a:normAutofit fontScale="90000"/>
          </a:bodyPr>
          <a:lstStyle/>
          <a:p>
            <a:pPr lvl="0" eaLnBrk="1" hangingPunct="1"/>
            <a:r>
              <a:rPr lang="cs-CZ" sz="3200" b="1" i="1" dirty="0">
                <a:solidFill>
                  <a:srgbClr val="C00000"/>
                </a:solidFill>
                <a:latin typeface="Calibri" panose="020F0502020204030204" pitchFamily="34" charset="0"/>
                <a:cs typeface="Arial" pitchFamily="34" charset="0"/>
              </a:rPr>
              <a:t>Co dál jako koordinátoři značky plánujeme:</a:t>
            </a:r>
            <a:endParaRPr lang="cs-CZ" sz="3200" i="1" dirty="0">
              <a:solidFill>
                <a:srgbClr val="C00000"/>
              </a:solidFill>
              <a:latin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29697" name="Obrázek 1" descr="OS_uzivatel_bare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55387" y="4658565"/>
            <a:ext cx="1403163" cy="1403163"/>
          </a:xfrm>
          <a:prstGeom prst="rect">
            <a:avLst/>
          </a:prstGeom>
          <a:noFill/>
        </p:spPr>
      </p:pic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306526" y="1927377"/>
            <a:ext cx="9129486" cy="4127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64294" tIns="32147" rIns="64294" bIns="32147" numCol="1" anchor="ctr" anchorCtr="0" compatLnSpc="1">
            <a:prstTxWarp prst="textNoShape">
              <a:avLst/>
            </a:prstTxWarp>
            <a:spAutoFit/>
          </a:bodyPr>
          <a:lstStyle/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cs-CZ" sz="2400" b="1" dirty="0"/>
              <a:t>Pokračovat v propagaci</a:t>
            </a:r>
            <a:endParaRPr lang="cs-CZ" sz="2400" dirty="0"/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cs-CZ" sz="2400" dirty="0"/>
              <a:t>Propagace v regionu i mimo region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cs-CZ" sz="2400" dirty="0"/>
              <a:t>Zlepšovat kvalitu výrobků a služeb</a:t>
            </a:r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cs-CZ" sz="2400" dirty="0"/>
              <a:t>Zapojit školní jídelny </a:t>
            </a:r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cs-CZ" sz="2400" b="1" dirty="0"/>
              <a:t>Místní a farmářské trhy</a:t>
            </a:r>
            <a:r>
              <a:rPr lang="cs-CZ" sz="2400" dirty="0"/>
              <a:t> </a:t>
            </a:r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cs-CZ" sz="2400" b="1" dirty="0"/>
              <a:t>Společná organizace obchodu</a:t>
            </a:r>
            <a:br>
              <a:rPr lang="cs-CZ" sz="2400" b="1" dirty="0"/>
            </a:br>
            <a:r>
              <a:rPr lang="cs-CZ" sz="2400" dirty="0"/>
              <a:t>(krátké dodavatelské řetězce)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cs-CZ" sz="2400" b="1" dirty="0"/>
              <a:t>Propojit výrobce</a:t>
            </a:r>
            <a:br>
              <a:rPr lang="cs-CZ" sz="2400" b="1" dirty="0"/>
            </a:br>
            <a:r>
              <a:rPr lang="cs-CZ" sz="2400" b="1" dirty="0"/>
              <a:t>a poskytovatele služeb – prodejce – zákazníky </a:t>
            </a:r>
            <a:br>
              <a:rPr lang="cs-CZ" sz="2400" b="1" dirty="0"/>
            </a:br>
            <a:r>
              <a:rPr lang="cs-CZ" sz="2400" b="1" dirty="0"/>
              <a:t>(např. Týden Slezské kuchyně)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cs-CZ" sz="2400" dirty="0"/>
              <a:t>Hledá se specializovaná </a:t>
            </a:r>
            <a:r>
              <a:rPr lang="cs-CZ" sz="2400" b="1" dirty="0"/>
              <a:t>regionální prodejna </a:t>
            </a:r>
            <a:r>
              <a:rPr lang="cs-CZ" sz="2400" dirty="0"/>
              <a:t>/ síť prodejen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AB6CE5D1-1B15-46CC-95DC-D996A7DFDCF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671798"/>
            <a:ext cx="5162550" cy="3439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8690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0" name="Nadpis 15"/>
          <p:cNvSpPr>
            <a:spLocks noGrp="1"/>
          </p:cNvSpPr>
          <p:nvPr>
            <p:ph type="ctrTitle" idx="4294967295"/>
          </p:nvPr>
        </p:nvSpPr>
        <p:spPr>
          <a:xfrm>
            <a:off x="327889" y="324576"/>
            <a:ext cx="4026397" cy="998154"/>
          </a:xfrm>
        </p:spPr>
        <p:txBody>
          <a:bodyPr vert="horz" lIns="89999" tIns="46799" rIns="89999" bIns="46799" rtlCol="0" anchor="ctr">
            <a:normAutofit fontScale="90000"/>
          </a:bodyPr>
          <a:lstStyle/>
          <a:p>
            <a:pPr lvl="0" eaLnBrk="1" hangingPunct="1"/>
            <a:r>
              <a:rPr lang="cs-CZ" sz="3200" b="1" i="1" dirty="0">
                <a:solidFill>
                  <a:srgbClr val="C00000"/>
                </a:solidFill>
                <a:latin typeface="Calibri" panose="020F0502020204030204" pitchFamily="34" charset="0"/>
                <a:cs typeface="Arial" pitchFamily="34" charset="0"/>
              </a:rPr>
              <a:t>Co se koordinátorům povedlo nebo nepovedlo:</a:t>
            </a:r>
            <a:endParaRPr lang="cs-CZ" sz="3200" i="1" dirty="0">
              <a:solidFill>
                <a:srgbClr val="C00000"/>
              </a:solidFill>
              <a:latin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29697" name="Obrázek 1" descr="OS_uzivatel_bare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55387" y="4658565"/>
            <a:ext cx="1403163" cy="1403163"/>
          </a:xfrm>
          <a:prstGeom prst="rect">
            <a:avLst/>
          </a:prstGeom>
          <a:noFill/>
        </p:spPr>
      </p:pic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306526" y="1927377"/>
            <a:ext cx="9129486" cy="4127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64294" tIns="32147" rIns="64294" bIns="32147" numCol="1" anchor="ctr" anchorCtr="0" compatLnSpc="1">
            <a:prstTxWarp prst="textNoShape">
              <a:avLst/>
            </a:prstTxWarp>
            <a:spAutoFit/>
          </a:bodyPr>
          <a:lstStyle/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cs-CZ" sz="2400" dirty="0"/>
              <a:t>Pravidelné setkávání pracovních </a:t>
            </a:r>
          </a:p>
          <a:p>
            <a:pPr lvl="0"/>
            <a:r>
              <a:rPr lang="cs-CZ" sz="2400" dirty="0"/>
              <a:t>skupin on-line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cs-CZ" sz="2400" dirty="0"/>
              <a:t>Školení </a:t>
            </a:r>
            <a:r>
              <a:rPr lang="cs-CZ" sz="2400" dirty="0" err="1"/>
              <a:t>fb</a:t>
            </a:r>
            <a:r>
              <a:rPr lang="cs-CZ" sz="2400" dirty="0"/>
              <a:t>, další sociální sítě, fotografie,</a:t>
            </a:r>
          </a:p>
          <a:p>
            <a:r>
              <a:rPr lang="cs-CZ" sz="2400" dirty="0"/>
              <a:t> centrála, koordinátoři, držitelé značek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cs-CZ" sz="2400" dirty="0" err="1"/>
              <a:t>HraVýlety</a:t>
            </a:r>
            <a:endParaRPr lang="cs-CZ" sz="2400" dirty="0"/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cs-CZ" sz="2400" dirty="0"/>
              <a:t>Turistické vizitky</a:t>
            </a:r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cs-CZ" sz="2400" b="1" dirty="0"/>
              <a:t>PORTA APERTA den otevřených farem,</a:t>
            </a:r>
          </a:p>
          <a:p>
            <a:pPr lvl="0"/>
            <a:r>
              <a:rPr lang="cs-CZ" sz="2400" b="1" dirty="0"/>
              <a:t> dílen a výroben – 25.9.2021</a:t>
            </a:r>
            <a:endParaRPr lang="cs-CZ" sz="2400" dirty="0"/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cs-CZ" sz="2400" dirty="0"/>
              <a:t>Propagační online čtvrtletník ARZ - </a:t>
            </a:r>
            <a:r>
              <a:rPr lang="cs-CZ" sz="2400" dirty="0">
                <a:hlinkClick r:id="rId4"/>
              </a:rPr>
              <a:t>https://www.regionalni-znacky.cz/arz/cs/ctvrtletnik/</a:t>
            </a:r>
            <a:endParaRPr lang="cs-CZ" sz="2400" dirty="0"/>
          </a:p>
          <a:p>
            <a:pPr marL="342900" lvl="0" indent="-342900">
              <a:buFont typeface="Wingdings" panose="05000000000000000000" pitchFamily="2" charset="2"/>
              <a:buChar char="ü"/>
            </a:pPr>
            <a:endParaRPr lang="cs-CZ" sz="2400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F517E304-E948-4D42-9E76-D39FD343AF4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34024" y="530993"/>
            <a:ext cx="5724525" cy="3813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6681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0" name="Nadpis 15"/>
          <p:cNvSpPr>
            <a:spLocks noGrp="1"/>
          </p:cNvSpPr>
          <p:nvPr>
            <p:ph type="ctrTitle" idx="4294967295"/>
          </p:nvPr>
        </p:nvSpPr>
        <p:spPr>
          <a:xfrm>
            <a:off x="590021" y="448401"/>
            <a:ext cx="5086879" cy="1066074"/>
          </a:xfrm>
        </p:spPr>
        <p:txBody>
          <a:bodyPr vert="horz" lIns="89999" tIns="46799" rIns="89999" bIns="46799" rtlCol="0" anchor="ctr">
            <a:normAutofit fontScale="90000"/>
          </a:bodyPr>
          <a:lstStyle/>
          <a:p>
            <a:pPr lvl="0" eaLnBrk="1" hangingPunct="1"/>
            <a:r>
              <a:rPr lang="cs-CZ" sz="3200" b="1" i="1" dirty="0">
                <a:solidFill>
                  <a:srgbClr val="C00000"/>
                </a:solidFill>
                <a:latin typeface="Calibri" panose="020F0502020204030204" pitchFamily="34" charset="0"/>
                <a:cs typeface="Arial" pitchFamily="34" charset="0"/>
              </a:rPr>
              <a:t>PORTA APERTA</a:t>
            </a:r>
            <a:br>
              <a:rPr lang="cs-CZ" sz="3200" b="1" i="1" dirty="0">
                <a:solidFill>
                  <a:srgbClr val="C00000"/>
                </a:solidFill>
                <a:latin typeface="Calibri" panose="020F0502020204030204" pitchFamily="34" charset="0"/>
                <a:cs typeface="Arial" pitchFamily="34" charset="0"/>
              </a:rPr>
            </a:br>
            <a:r>
              <a:rPr lang="cs-CZ" sz="3200" b="1" i="1" dirty="0">
                <a:solidFill>
                  <a:srgbClr val="C00000"/>
                </a:solidFill>
                <a:latin typeface="Calibri" panose="020F0502020204030204" pitchFamily="34" charset="0"/>
                <a:cs typeface="Arial" pitchFamily="34" charset="0"/>
              </a:rPr>
              <a:t>den otevřených dveří</a:t>
            </a:r>
            <a:br>
              <a:rPr lang="cs-CZ" sz="3200" b="1" i="1" dirty="0">
                <a:solidFill>
                  <a:srgbClr val="C00000"/>
                </a:solidFill>
                <a:latin typeface="Calibri" panose="020F0502020204030204" pitchFamily="34" charset="0"/>
                <a:cs typeface="Arial" pitchFamily="34" charset="0"/>
              </a:rPr>
            </a:br>
            <a:r>
              <a:rPr lang="cs-CZ" sz="3200" b="1" i="1" dirty="0">
                <a:solidFill>
                  <a:srgbClr val="C00000"/>
                </a:solidFill>
                <a:latin typeface="Calibri" panose="020F0502020204030204" pitchFamily="34" charset="0"/>
                <a:cs typeface="Arial" pitchFamily="34" charset="0"/>
              </a:rPr>
              <a:t>farem, dílen a výroben</a:t>
            </a:r>
            <a:endParaRPr lang="cs-CZ" sz="3200" i="1" dirty="0">
              <a:solidFill>
                <a:srgbClr val="C00000"/>
              </a:solidFill>
              <a:latin typeface="Calibri" panose="020F0502020204030204" pitchFamily="34" charset="0"/>
              <a:cs typeface="Arial" pitchFamily="34" charset="0"/>
            </a:endParaRPr>
          </a:p>
        </p:txBody>
      </p:sp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590021" y="1883346"/>
            <a:ext cx="4494074" cy="4773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64294" tIns="32147" rIns="64294" bIns="32147" numCol="1" anchor="ctr" anchorCtr="0" compatLnSpc="1">
            <a:prstTxWarp prst="textNoShape">
              <a:avLst/>
            </a:prstTxWarp>
            <a:spAutoFit/>
          </a:bodyPr>
          <a:lstStyle/>
          <a:p>
            <a:pPr fontAlgn="base"/>
            <a:r>
              <a:rPr lang="cs-CZ" sz="24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Zažijte řemesla jinak… </a:t>
            </a:r>
          </a:p>
          <a:p>
            <a:pPr marL="285750" indent="-285750" fontAlgn="base">
              <a:buFont typeface="Wingdings" panose="05000000000000000000" pitchFamily="2" charset="2"/>
              <a:buChar char="ü"/>
            </a:pPr>
            <a:endParaRPr lang="cs-CZ" b="1" dirty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285750" indent="-285750" fontAlgn="base">
              <a:buFont typeface="Wingdings" panose="05000000000000000000" pitchFamily="2" charset="2"/>
              <a:buChar char="ü"/>
            </a:pPr>
            <a:r>
              <a:rPr lang="cs-CZ" sz="2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První celostátní den otevřených</a:t>
            </a:r>
            <a:r>
              <a:rPr lang="cs-CZ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cs-CZ" sz="2000" b="1" i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dílen, farem a výroben</a:t>
            </a:r>
          </a:p>
          <a:p>
            <a:pPr marL="285750" indent="-285750" fontAlgn="base">
              <a:buFont typeface="Wingdings" panose="05000000000000000000" pitchFamily="2" charset="2"/>
              <a:buChar char="ü"/>
            </a:pPr>
            <a:r>
              <a:rPr lang="cs-CZ" sz="2000" b="1" i="1" dirty="0">
                <a:latin typeface="Calibri" panose="020F0502020204030204" pitchFamily="34" charset="0"/>
                <a:ea typeface="Times New Roman" panose="02020603050405020304" pitchFamily="18" charset="0"/>
              </a:rPr>
              <a:t>Přihlášeno na 80 producentů v celé republice</a:t>
            </a:r>
          </a:p>
          <a:p>
            <a:pPr marL="285750" indent="-285750" fontAlgn="base">
              <a:buFont typeface="Wingdings" panose="05000000000000000000" pitchFamily="2" charset="2"/>
              <a:buChar char="ü"/>
            </a:pPr>
            <a:r>
              <a:rPr lang="cs-CZ" sz="20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jedinečná možnost poznat, kde a jak vznikají kvalitní certifikované produkty.</a:t>
            </a:r>
          </a:p>
          <a:p>
            <a:pPr marL="285750" indent="-285750" fontAlgn="base">
              <a:buFont typeface="Wingdings" panose="05000000000000000000" pitchFamily="2" charset="2"/>
              <a:buChar char="ü"/>
            </a:pPr>
            <a:r>
              <a:rPr lang="cs-CZ" sz="2000" dirty="0">
                <a:latin typeface="Calibri" panose="020F0502020204030204" pitchFamily="34" charset="0"/>
                <a:ea typeface="Times New Roman" panose="02020603050405020304" pitchFamily="18" charset="0"/>
              </a:rPr>
              <a:t>Možnost setkat se s tvůrci</a:t>
            </a:r>
          </a:p>
          <a:p>
            <a:pPr marL="285750" indent="-285750" fontAlgn="base">
              <a:buFont typeface="Wingdings" panose="05000000000000000000" pitchFamily="2" charset="2"/>
              <a:buChar char="ü"/>
            </a:pPr>
            <a:r>
              <a:rPr lang="cs-CZ" sz="20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Na mno</a:t>
            </a:r>
            <a:r>
              <a:rPr lang="cs-CZ" sz="2000" dirty="0">
                <a:latin typeface="Calibri" panose="020F0502020204030204" pitchFamily="34" charset="0"/>
                <a:ea typeface="Times New Roman" panose="02020603050405020304" pitchFamily="18" charset="0"/>
              </a:rPr>
              <a:t>ha místech dílny a možnost vyzkoušet si výrobu</a:t>
            </a:r>
          </a:p>
          <a:p>
            <a:pPr marL="285750" indent="-285750" fontAlgn="base">
              <a:buFont typeface="Wingdings" panose="05000000000000000000" pitchFamily="2" charset="2"/>
              <a:buChar char="ü"/>
            </a:pPr>
            <a:r>
              <a:rPr lang="cs-CZ" sz="20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Na řadě míst budou připravené i ochutnávky či doprovodné programy pro děti i dospělé.  </a:t>
            </a:r>
            <a:endParaRPr lang="cs-CZ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Font typeface="Wingdings" panose="05000000000000000000" pitchFamily="2" charset="2"/>
              <a:buChar char="ü"/>
            </a:pPr>
            <a:endParaRPr lang="cs-CZ" sz="2400" dirty="0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4E4CCEA5-150B-49A2-9663-BAA7424F5FE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2569" y="0"/>
            <a:ext cx="485025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90848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451</TotalTime>
  <Words>352</Words>
  <Application>Microsoft Office PowerPoint</Application>
  <PresentationFormat>Širokouhlá</PresentationFormat>
  <Paragraphs>54</Paragraphs>
  <Slides>10</Slides>
  <Notes>9</Notes>
  <HiddenSlides>0</HiddenSlides>
  <MMClips>0</MMClips>
  <ScaleCrop>false</ScaleCrop>
  <HeadingPairs>
    <vt:vector size="6" baseType="variant">
      <vt:variant>
        <vt:lpstr>Použité písma</vt:lpstr>
      </vt:variant>
      <vt:variant>
        <vt:i4>5</vt:i4>
      </vt:variant>
      <vt:variant>
        <vt:lpstr>Motív</vt:lpstr>
      </vt:variant>
      <vt:variant>
        <vt:i4>1</vt:i4>
      </vt:variant>
      <vt:variant>
        <vt:lpstr>Nadpisy snímok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Wingdings</vt:lpstr>
      <vt:lpstr>Motiv Office</vt:lpstr>
      <vt:lpstr>Na značky!   22. září 2021</vt:lpstr>
      <vt:lpstr>Co je to „regionální značka“?</vt:lpstr>
      <vt:lpstr>Prezentácia programu PowerPoint</vt:lpstr>
      <vt:lpstr>Prezentácia programu PowerPoint</vt:lpstr>
      <vt:lpstr>Prezentácia programu PowerPoint</vt:lpstr>
      <vt:lpstr>Prezentácia programu PowerPoint</vt:lpstr>
      <vt:lpstr>Co dál jako koordinátoři značky plánujeme:</vt:lpstr>
      <vt:lpstr>Co se koordinátorům povedlo nebo nepovedlo:</vt:lpstr>
      <vt:lpstr>PORTA APERTA den otevřených dveří farem, dílen a výroben</vt:lpstr>
      <vt:lpstr>     Místní akční skupina Opavsko z.s. Hradec nad Moravicí  www.masopavsko.cz  Petra Chroustová petra.chroustova@masopavsko.cz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Zavedena značka „OPAVSKÉ SLEZSKO regionální produkt®“</dc:title>
  <dc:creator>Petr Chroust</dc:creator>
  <cp:lastModifiedBy>Chudíková Jana</cp:lastModifiedBy>
  <cp:revision>47</cp:revision>
  <dcterms:created xsi:type="dcterms:W3CDTF">2017-02-22T14:56:11Z</dcterms:created>
  <dcterms:modified xsi:type="dcterms:W3CDTF">2021-09-21T07:30:35Z</dcterms:modified>
</cp:coreProperties>
</file>